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6.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7.xml" ContentType="application/vnd.openxmlformats-officedocument.presentationml.tags+xml"/>
  <Override PartName="/ppt/tags/tag8.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19.xml" ContentType="application/vnd.openxmlformats-officedocument.presentationml.tag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20.xml" ContentType="application/vnd.openxmlformats-officedocument.presentationml.tag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2" r:id="rId1"/>
  </p:sldMasterIdLst>
  <p:sldIdLst>
    <p:sldId id="256" r:id="rId2"/>
    <p:sldId id="290" r:id="rId3"/>
    <p:sldId id="291" r:id="rId4"/>
    <p:sldId id="292" r:id="rId5"/>
    <p:sldId id="293" r:id="rId6"/>
    <p:sldId id="294" r:id="rId7"/>
    <p:sldId id="295" r:id="rId8"/>
    <p:sldId id="296" r:id="rId9"/>
    <p:sldId id="297" r:id="rId10"/>
    <p:sldId id="257" r:id="rId11"/>
    <p:sldId id="258" r:id="rId12"/>
    <p:sldId id="259" r:id="rId13"/>
    <p:sldId id="260" r:id="rId14"/>
    <p:sldId id="261" r:id="rId15"/>
    <p:sldId id="262" r:id="rId16"/>
    <p:sldId id="263" r:id="rId17"/>
    <p:sldId id="264" r:id="rId18"/>
    <p:sldId id="265" r:id="rId19"/>
    <p:sldId id="266"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8" r:id="rId35"/>
    <p:sldId id="287" r:id="rId36"/>
    <p:sldId id="289" r:id="rId37"/>
    <p:sldId id="298" r:id="rId38"/>
  </p:sldIdLst>
  <p:sldSz cx="12192000" cy="6858000"/>
  <p:notesSz cx="6858000" cy="9144000"/>
  <p:custDataLst>
    <p:tags r:id="rId3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47AD5F-AFB7-0E43-BBAB-B2401FD0B77C}" v="1" dt="2024-02-26T03:19:28.934"/>
    <p1510:client id="{FEF65B28-92B5-EBA0-229C-115B09FE8440}" v="254" dt="2024-02-26T03:17:05.4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8"/>
    <p:restoredTop sz="94628"/>
  </p:normalViewPr>
  <p:slideViewPr>
    <p:cSldViewPr snapToGrid="0">
      <p:cViewPr varScale="1">
        <p:scale>
          <a:sx n="105" d="100"/>
          <a:sy n="105" d="100"/>
        </p:scale>
        <p:origin x="192"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ata13.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diagrams/_rels/data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ata8.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45.png"/><Relationship Id="rId7" Type="http://schemas.openxmlformats.org/officeDocument/2006/relationships/image" Target="../media/image60.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46.svg"/></Relationships>
</file>

<file path=ppt/diagrams/_rels/data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8.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45.png"/><Relationship Id="rId7" Type="http://schemas.openxmlformats.org/officeDocument/2006/relationships/image" Target="../media/image60.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46.svg"/></Relationships>
</file>

<file path=ppt/diagrams/_rels/drawing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6421BB-1C2E-4728-A33E-8F00BF057BF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004FBEE-01B2-47B1-9806-576CC64F1C5F}">
      <dgm:prSet/>
      <dgm:spPr/>
      <dgm:t>
        <a:bodyPr/>
        <a:lstStyle/>
        <a:p>
          <a:r>
            <a:rPr lang="en-US"/>
            <a:t>Coin Nexus is a pioneering cryptocurrency trading and investment platform designed to democratize access to the digital finance world. </a:t>
          </a:r>
        </a:p>
      </dgm:t>
    </dgm:pt>
    <dgm:pt modelId="{94B23820-43EA-4105-A056-D727B2A8BC37}" type="parTrans" cxnId="{E51A9511-AEF7-4159-9939-5A839EB73D4B}">
      <dgm:prSet/>
      <dgm:spPr/>
      <dgm:t>
        <a:bodyPr/>
        <a:lstStyle/>
        <a:p>
          <a:endParaRPr lang="en-US"/>
        </a:p>
      </dgm:t>
    </dgm:pt>
    <dgm:pt modelId="{D883F4B3-5D52-4AF5-AEE6-0415FC8D4723}" type="sibTrans" cxnId="{E51A9511-AEF7-4159-9939-5A839EB73D4B}">
      <dgm:prSet/>
      <dgm:spPr/>
      <dgm:t>
        <a:bodyPr/>
        <a:lstStyle/>
        <a:p>
          <a:endParaRPr lang="en-US"/>
        </a:p>
      </dgm:t>
    </dgm:pt>
    <dgm:pt modelId="{76B664B7-AC66-4FE3-82A6-91E6E4CC7D24}">
      <dgm:prSet/>
      <dgm:spPr/>
      <dgm:t>
        <a:bodyPr/>
        <a:lstStyle/>
        <a:p>
          <a:r>
            <a:rPr lang="en-US"/>
            <a:t>Our mission is to simplify the cryptocurrency experience, catering to both novices and seasoned investors through a secure, intuitive interface. </a:t>
          </a:r>
        </a:p>
      </dgm:t>
    </dgm:pt>
    <dgm:pt modelId="{9903D5BA-4040-4A5F-BAE0-59CC6DF7B3EF}" type="parTrans" cxnId="{F9E390DA-92E4-4908-AA7D-3856039AC478}">
      <dgm:prSet/>
      <dgm:spPr/>
      <dgm:t>
        <a:bodyPr/>
        <a:lstStyle/>
        <a:p>
          <a:endParaRPr lang="en-US"/>
        </a:p>
      </dgm:t>
    </dgm:pt>
    <dgm:pt modelId="{489BDA5F-2235-400C-BD3B-F595A63424F6}" type="sibTrans" cxnId="{F9E390DA-92E4-4908-AA7D-3856039AC478}">
      <dgm:prSet/>
      <dgm:spPr/>
      <dgm:t>
        <a:bodyPr/>
        <a:lstStyle/>
        <a:p>
          <a:endParaRPr lang="en-US"/>
        </a:p>
      </dgm:t>
    </dgm:pt>
    <dgm:pt modelId="{A712E8C6-4227-4E69-AC1B-4B7583F14064}">
      <dgm:prSet/>
      <dgm:spPr/>
      <dgm:t>
        <a:bodyPr/>
        <a:lstStyle/>
        <a:p>
          <a:r>
            <a:rPr lang="en-US"/>
            <a:t>We emphasize user empowerment, providing tools and resources for informed decision-making in the fast-paced crypto market. </a:t>
          </a:r>
        </a:p>
      </dgm:t>
    </dgm:pt>
    <dgm:pt modelId="{440E18C9-26CF-4C5B-B5C8-3F171EE65B05}" type="parTrans" cxnId="{8F1D8063-D33D-4437-B9A9-833DE640C380}">
      <dgm:prSet/>
      <dgm:spPr/>
      <dgm:t>
        <a:bodyPr/>
        <a:lstStyle/>
        <a:p>
          <a:endParaRPr lang="en-US"/>
        </a:p>
      </dgm:t>
    </dgm:pt>
    <dgm:pt modelId="{CAB32697-8C4F-4808-AC11-084CFE6D4B1B}" type="sibTrans" cxnId="{8F1D8063-D33D-4437-B9A9-833DE640C380}">
      <dgm:prSet/>
      <dgm:spPr/>
      <dgm:t>
        <a:bodyPr/>
        <a:lstStyle/>
        <a:p>
          <a:endParaRPr lang="en-US"/>
        </a:p>
      </dgm:t>
    </dgm:pt>
    <dgm:pt modelId="{368613E6-EDAE-4064-A93E-A38FD6EB277C}">
      <dgm:prSet/>
      <dgm:spPr/>
      <dgm:t>
        <a:bodyPr/>
        <a:lstStyle/>
        <a:p>
          <a:r>
            <a:rPr lang="en-US"/>
            <a:t>Coin Nexus bridges the gap between complex financial technologies and user-friendly operations, fostering a community of informed users ready to navigate the cryptocurrency landscape confidently. Join us in reshaping the future of finance, where innovation meets accessibility</a:t>
          </a:r>
        </a:p>
      </dgm:t>
    </dgm:pt>
    <dgm:pt modelId="{BEC3AC65-5DD1-47DE-9F33-E48FCC106E5C}" type="parTrans" cxnId="{8A9A8EDD-FDB5-49CD-9410-FD5E3893DE0A}">
      <dgm:prSet/>
      <dgm:spPr/>
      <dgm:t>
        <a:bodyPr/>
        <a:lstStyle/>
        <a:p>
          <a:endParaRPr lang="en-US"/>
        </a:p>
      </dgm:t>
    </dgm:pt>
    <dgm:pt modelId="{5094C6EF-9BB5-411D-902C-7A08BD09EC8D}" type="sibTrans" cxnId="{8A9A8EDD-FDB5-49CD-9410-FD5E3893DE0A}">
      <dgm:prSet/>
      <dgm:spPr/>
      <dgm:t>
        <a:bodyPr/>
        <a:lstStyle/>
        <a:p>
          <a:endParaRPr lang="en-US"/>
        </a:p>
      </dgm:t>
    </dgm:pt>
    <dgm:pt modelId="{E4B3D8E3-B846-460A-A131-7C1CA1B30F83}" type="pres">
      <dgm:prSet presAssocID="{556421BB-1C2E-4728-A33E-8F00BF057BFF}" presName="root" presStyleCnt="0">
        <dgm:presLayoutVars>
          <dgm:dir/>
          <dgm:resizeHandles val="exact"/>
        </dgm:presLayoutVars>
      </dgm:prSet>
      <dgm:spPr/>
    </dgm:pt>
    <dgm:pt modelId="{BAEE3523-B02F-4DE8-97FE-67F8B79EAC91}" type="pres">
      <dgm:prSet presAssocID="{3004FBEE-01B2-47B1-9806-576CC64F1C5F}" presName="compNode" presStyleCnt="0"/>
      <dgm:spPr/>
    </dgm:pt>
    <dgm:pt modelId="{7853B55E-D309-4F92-A7CF-4C21C6E2CB63}" type="pres">
      <dgm:prSet presAssocID="{3004FBEE-01B2-47B1-9806-576CC64F1C5F}" presName="bgRect" presStyleLbl="bgShp" presStyleIdx="0" presStyleCnt="4"/>
      <dgm:spPr/>
    </dgm:pt>
    <dgm:pt modelId="{D7399043-3122-4011-A1A0-F7D569A994C0}" type="pres">
      <dgm:prSet presAssocID="{3004FBEE-01B2-47B1-9806-576CC64F1C5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ins"/>
        </a:ext>
      </dgm:extLst>
    </dgm:pt>
    <dgm:pt modelId="{AE2D15DF-E1C8-4CB8-87FE-53B2E814C53B}" type="pres">
      <dgm:prSet presAssocID="{3004FBEE-01B2-47B1-9806-576CC64F1C5F}" presName="spaceRect" presStyleCnt="0"/>
      <dgm:spPr/>
    </dgm:pt>
    <dgm:pt modelId="{A8DB19CA-926C-4D2D-8D0A-9522A765CD6D}" type="pres">
      <dgm:prSet presAssocID="{3004FBEE-01B2-47B1-9806-576CC64F1C5F}" presName="parTx" presStyleLbl="revTx" presStyleIdx="0" presStyleCnt="4">
        <dgm:presLayoutVars>
          <dgm:chMax val="0"/>
          <dgm:chPref val="0"/>
        </dgm:presLayoutVars>
      </dgm:prSet>
      <dgm:spPr/>
    </dgm:pt>
    <dgm:pt modelId="{40629023-D8B6-4D5C-8CB5-EBCE895564B4}" type="pres">
      <dgm:prSet presAssocID="{D883F4B3-5D52-4AF5-AEE6-0415FC8D4723}" presName="sibTrans" presStyleCnt="0"/>
      <dgm:spPr/>
    </dgm:pt>
    <dgm:pt modelId="{8E84E7D6-BE52-4E5E-961D-A651517DC767}" type="pres">
      <dgm:prSet presAssocID="{76B664B7-AC66-4FE3-82A6-91E6E4CC7D24}" presName="compNode" presStyleCnt="0"/>
      <dgm:spPr/>
    </dgm:pt>
    <dgm:pt modelId="{BAE3A3AF-7A73-4EDF-9AF2-EE37E833196D}" type="pres">
      <dgm:prSet presAssocID="{76B664B7-AC66-4FE3-82A6-91E6E4CC7D24}" presName="bgRect" presStyleLbl="bgShp" presStyleIdx="1" presStyleCnt="4"/>
      <dgm:spPr/>
    </dgm:pt>
    <dgm:pt modelId="{EE8453F1-F7C2-4FB4-B363-D35F118B7012}" type="pres">
      <dgm:prSet presAssocID="{76B664B7-AC66-4FE3-82A6-91E6E4CC7D2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2A1FA47C-6BBE-4D41-8430-364037BF378C}" type="pres">
      <dgm:prSet presAssocID="{76B664B7-AC66-4FE3-82A6-91E6E4CC7D24}" presName="spaceRect" presStyleCnt="0"/>
      <dgm:spPr/>
    </dgm:pt>
    <dgm:pt modelId="{318964F8-AFFD-4145-92AD-04714ECF894F}" type="pres">
      <dgm:prSet presAssocID="{76B664B7-AC66-4FE3-82A6-91E6E4CC7D24}" presName="parTx" presStyleLbl="revTx" presStyleIdx="1" presStyleCnt="4">
        <dgm:presLayoutVars>
          <dgm:chMax val="0"/>
          <dgm:chPref val="0"/>
        </dgm:presLayoutVars>
      </dgm:prSet>
      <dgm:spPr/>
    </dgm:pt>
    <dgm:pt modelId="{F0F484E8-0D8B-4ED3-A8E1-BFD8590C37A9}" type="pres">
      <dgm:prSet presAssocID="{489BDA5F-2235-400C-BD3B-F595A63424F6}" presName="sibTrans" presStyleCnt="0"/>
      <dgm:spPr/>
    </dgm:pt>
    <dgm:pt modelId="{07572D47-B0E8-4602-9397-C679D6A9CA09}" type="pres">
      <dgm:prSet presAssocID="{A712E8C6-4227-4E69-AC1B-4B7583F14064}" presName="compNode" presStyleCnt="0"/>
      <dgm:spPr/>
    </dgm:pt>
    <dgm:pt modelId="{23EA22AC-2892-40AD-8765-E7F778F516D3}" type="pres">
      <dgm:prSet presAssocID="{A712E8C6-4227-4E69-AC1B-4B7583F14064}" presName="bgRect" presStyleLbl="bgShp" presStyleIdx="2" presStyleCnt="4"/>
      <dgm:spPr/>
    </dgm:pt>
    <dgm:pt modelId="{AD2BAC77-0B17-45D6-9D56-D13632AB44B7}" type="pres">
      <dgm:prSet presAssocID="{A712E8C6-4227-4E69-AC1B-4B7583F1406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ber"/>
        </a:ext>
      </dgm:extLst>
    </dgm:pt>
    <dgm:pt modelId="{4D228B65-58D5-4EDD-AFBD-46BC87462C04}" type="pres">
      <dgm:prSet presAssocID="{A712E8C6-4227-4E69-AC1B-4B7583F14064}" presName="spaceRect" presStyleCnt="0"/>
      <dgm:spPr/>
    </dgm:pt>
    <dgm:pt modelId="{6A8B240D-B2CC-4111-AB8C-A4A7FC44F16E}" type="pres">
      <dgm:prSet presAssocID="{A712E8C6-4227-4E69-AC1B-4B7583F14064}" presName="parTx" presStyleLbl="revTx" presStyleIdx="2" presStyleCnt="4">
        <dgm:presLayoutVars>
          <dgm:chMax val="0"/>
          <dgm:chPref val="0"/>
        </dgm:presLayoutVars>
      </dgm:prSet>
      <dgm:spPr/>
    </dgm:pt>
    <dgm:pt modelId="{047A6BFD-6FF9-47A9-BBEA-9D8CA43A968C}" type="pres">
      <dgm:prSet presAssocID="{CAB32697-8C4F-4808-AC11-084CFE6D4B1B}" presName="sibTrans" presStyleCnt="0"/>
      <dgm:spPr/>
    </dgm:pt>
    <dgm:pt modelId="{4B636607-7743-4AC8-82E2-4E867584B604}" type="pres">
      <dgm:prSet presAssocID="{368613E6-EDAE-4064-A93E-A38FD6EB277C}" presName="compNode" presStyleCnt="0"/>
      <dgm:spPr/>
    </dgm:pt>
    <dgm:pt modelId="{0D618A65-5BF9-4B2C-A41C-B0EEA062B92D}" type="pres">
      <dgm:prSet presAssocID="{368613E6-EDAE-4064-A93E-A38FD6EB277C}" presName="bgRect" presStyleLbl="bgShp" presStyleIdx="3" presStyleCnt="4"/>
      <dgm:spPr/>
    </dgm:pt>
    <dgm:pt modelId="{F9A59790-85C5-4650-AFC1-21A406BB0293}" type="pres">
      <dgm:prSet presAssocID="{368613E6-EDAE-4064-A93E-A38FD6EB277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nk"/>
        </a:ext>
      </dgm:extLst>
    </dgm:pt>
    <dgm:pt modelId="{0D28BD61-6F22-4C47-BECE-88285A428B84}" type="pres">
      <dgm:prSet presAssocID="{368613E6-EDAE-4064-A93E-A38FD6EB277C}" presName="spaceRect" presStyleCnt="0"/>
      <dgm:spPr/>
    </dgm:pt>
    <dgm:pt modelId="{196F24D4-2AB1-4EB7-B2E7-A7B82EE48389}" type="pres">
      <dgm:prSet presAssocID="{368613E6-EDAE-4064-A93E-A38FD6EB277C}" presName="parTx" presStyleLbl="revTx" presStyleIdx="3" presStyleCnt="4">
        <dgm:presLayoutVars>
          <dgm:chMax val="0"/>
          <dgm:chPref val="0"/>
        </dgm:presLayoutVars>
      </dgm:prSet>
      <dgm:spPr/>
    </dgm:pt>
  </dgm:ptLst>
  <dgm:cxnLst>
    <dgm:cxn modelId="{E51A9511-AEF7-4159-9939-5A839EB73D4B}" srcId="{556421BB-1C2E-4728-A33E-8F00BF057BFF}" destId="{3004FBEE-01B2-47B1-9806-576CC64F1C5F}" srcOrd="0" destOrd="0" parTransId="{94B23820-43EA-4105-A056-D727B2A8BC37}" sibTransId="{D883F4B3-5D52-4AF5-AEE6-0415FC8D4723}"/>
    <dgm:cxn modelId="{8F1D8063-D33D-4437-B9A9-833DE640C380}" srcId="{556421BB-1C2E-4728-A33E-8F00BF057BFF}" destId="{A712E8C6-4227-4E69-AC1B-4B7583F14064}" srcOrd="2" destOrd="0" parTransId="{440E18C9-26CF-4C5B-B5C8-3F171EE65B05}" sibTransId="{CAB32697-8C4F-4808-AC11-084CFE6D4B1B}"/>
    <dgm:cxn modelId="{3F8915A3-037F-4096-9E94-A8636F59CA09}" type="presOf" srcId="{368613E6-EDAE-4064-A93E-A38FD6EB277C}" destId="{196F24D4-2AB1-4EB7-B2E7-A7B82EE48389}" srcOrd="0" destOrd="0" presId="urn:microsoft.com/office/officeart/2018/2/layout/IconVerticalSolidList"/>
    <dgm:cxn modelId="{017625A3-8C67-4560-8796-7754158F8D51}" type="presOf" srcId="{3004FBEE-01B2-47B1-9806-576CC64F1C5F}" destId="{A8DB19CA-926C-4D2D-8D0A-9522A765CD6D}" srcOrd="0" destOrd="0" presId="urn:microsoft.com/office/officeart/2018/2/layout/IconVerticalSolidList"/>
    <dgm:cxn modelId="{518AB4C6-3BAA-4878-9235-2B74BEA3D8CF}" type="presOf" srcId="{556421BB-1C2E-4728-A33E-8F00BF057BFF}" destId="{E4B3D8E3-B846-460A-A131-7C1CA1B30F83}" srcOrd="0" destOrd="0" presId="urn:microsoft.com/office/officeart/2018/2/layout/IconVerticalSolidList"/>
    <dgm:cxn modelId="{F9E390DA-92E4-4908-AA7D-3856039AC478}" srcId="{556421BB-1C2E-4728-A33E-8F00BF057BFF}" destId="{76B664B7-AC66-4FE3-82A6-91E6E4CC7D24}" srcOrd="1" destOrd="0" parTransId="{9903D5BA-4040-4A5F-BAE0-59CC6DF7B3EF}" sibTransId="{489BDA5F-2235-400C-BD3B-F595A63424F6}"/>
    <dgm:cxn modelId="{8A9A8EDD-FDB5-49CD-9410-FD5E3893DE0A}" srcId="{556421BB-1C2E-4728-A33E-8F00BF057BFF}" destId="{368613E6-EDAE-4064-A93E-A38FD6EB277C}" srcOrd="3" destOrd="0" parTransId="{BEC3AC65-5DD1-47DE-9F33-E48FCC106E5C}" sibTransId="{5094C6EF-9BB5-411D-902C-7A08BD09EC8D}"/>
    <dgm:cxn modelId="{310C48E5-0F2E-4CE2-B319-3184A289830E}" type="presOf" srcId="{A712E8C6-4227-4E69-AC1B-4B7583F14064}" destId="{6A8B240D-B2CC-4111-AB8C-A4A7FC44F16E}" srcOrd="0" destOrd="0" presId="urn:microsoft.com/office/officeart/2018/2/layout/IconVerticalSolidList"/>
    <dgm:cxn modelId="{D18D73E7-CC40-4409-9094-8355481F65F7}" type="presOf" srcId="{76B664B7-AC66-4FE3-82A6-91E6E4CC7D24}" destId="{318964F8-AFFD-4145-92AD-04714ECF894F}" srcOrd="0" destOrd="0" presId="urn:microsoft.com/office/officeart/2018/2/layout/IconVerticalSolidList"/>
    <dgm:cxn modelId="{2AF4E003-930E-491F-A13C-2DDC0994BE1A}" type="presParOf" srcId="{E4B3D8E3-B846-460A-A131-7C1CA1B30F83}" destId="{BAEE3523-B02F-4DE8-97FE-67F8B79EAC91}" srcOrd="0" destOrd="0" presId="urn:microsoft.com/office/officeart/2018/2/layout/IconVerticalSolidList"/>
    <dgm:cxn modelId="{A1DC8A54-052B-40EF-B0B4-CACB47049C0F}" type="presParOf" srcId="{BAEE3523-B02F-4DE8-97FE-67F8B79EAC91}" destId="{7853B55E-D309-4F92-A7CF-4C21C6E2CB63}" srcOrd="0" destOrd="0" presId="urn:microsoft.com/office/officeart/2018/2/layout/IconVerticalSolidList"/>
    <dgm:cxn modelId="{3C8116B3-4B7E-4185-AE8D-F4408B76C1DE}" type="presParOf" srcId="{BAEE3523-B02F-4DE8-97FE-67F8B79EAC91}" destId="{D7399043-3122-4011-A1A0-F7D569A994C0}" srcOrd="1" destOrd="0" presId="urn:microsoft.com/office/officeart/2018/2/layout/IconVerticalSolidList"/>
    <dgm:cxn modelId="{11F5B05A-E5FD-4E9B-BEED-7949571FF0B3}" type="presParOf" srcId="{BAEE3523-B02F-4DE8-97FE-67F8B79EAC91}" destId="{AE2D15DF-E1C8-4CB8-87FE-53B2E814C53B}" srcOrd="2" destOrd="0" presId="urn:microsoft.com/office/officeart/2018/2/layout/IconVerticalSolidList"/>
    <dgm:cxn modelId="{2A7F2161-3135-49F0-9EFA-500722B2170C}" type="presParOf" srcId="{BAEE3523-B02F-4DE8-97FE-67F8B79EAC91}" destId="{A8DB19CA-926C-4D2D-8D0A-9522A765CD6D}" srcOrd="3" destOrd="0" presId="urn:microsoft.com/office/officeart/2018/2/layout/IconVerticalSolidList"/>
    <dgm:cxn modelId="{8A358C28-6A1B-4C85-B66A-F7A5B23352A8}" type="presParOf" srcId="{E4B3D8E3-B846-460A-A131-7C1CA1B30F83}" destId="{40629023-D8B6-4D5C-8CB5-EBCE895564B4}" srcOrd="1" destOrd="0" presId="urn:microsoft.com/office/officeart/2018/2/layout/IconVerticalSolidList"/>
    <dgm:cxn modelId="{5C2103E0-B387-4CD1-AA2F-7E83A99A5220}" type="presParOf" srcId="{E4B3D8E3-B846-460A-A131-7C1CA1B30F83}" destId="{8E84E7D6-BE52-4E5E-961D-A651517DC767}" srcOrd="2" destOrd="0" presId="urn:microsoft.com/office/officeart/2018/2/layout/IconVerticalSolidList"/>
    <dgm:cxn modelId="{97206AC6-47B5-48E1-9FBA-79A11664A311}" type="presParOf" srcId="{8E84E7D6-BE52-4E5E-961D-A651517DC767}" destId="{BAE3A3AF-7A73-4EDF-9AF2-EE37E833196D}" srcOrd="0" destOrd="0" presId="urn:microsoft.com/office/officeart/2018/2/layout/IconVerticalSolidList"/>
    <dgm:cxn modelId="{6461891A-3C8A-40EF-8B25-BFD9C87B2866}" type="presParOf" srcId="{8E84E7D6-BE52-4E5E-961D-A651517DC767}" destId="{EE8453F1-F7C2-4FB4-B363-D35F118B7012}" srcOrd="1" destOrd="0" presId="urn:microsoft.com/office/officeart/2018/2/layout/IconVerticalSolidList"/>
    <dgm:cxn modelId="{6E08C2E5-80B6-49F9-9852-5F83E6C90924}" type="presParOf" srcId="{8E84E7D6-BE52-4E5E-961D-A651517DC767}" destId="{2A1FA47C-6BBE-4D41-8430-364037BF378C}" srcOrd="2" destOrd="0" presId="urn:microsoft.com/office/officeart/2018/2/layout/IconVerticalSolidList"/>
    <dgm:cxn modelId="{AE6E20DD-D7C8-4595-8097-FDE43C634EE2}" type="presParOf" srcId="{8E84E7D6-BE52-4E5E-961D-A651517DC767}" destId="{318964F8-AFFD-4145-92AD-04714ECF894F}" srcOrd="3" destOrd="0" presId="urn:microsoft.com/office/officeart/2018/2/layout/IconVerticalSolidList"/>
    <dgm:cxn modelId="{B7F82AF3-F2AD-44E1-8A12-464B0119F564}" type="presParOf" srcId="{E4B3D8E3-B846-460A-A131-7C1CA1B30F83}" destId="{F0F484E8-0D8B-4ED3-A8E1-BFD8590C37A9}" srcOrd="3" destOrd="0" presId="urn:microsoft.com/office/officeart/2018/2/layout/IconVerticalSolidList"/>
    <dgm:cxn modelId="{453E5EAA-00B4-44AF-BE0B-2DFE2CDEB415}" type="presParOf" srcId="{E4B3D8E3-B846-460A-A131-7C1CA1B30F83}" destId="{07572D47-B0E8-4602-9397-C679D6A9CA09}" srcOrd="4" destOrd="0" presId="urn:microsoft.com/office/officeart/2018/2/layout/IconVerticalSolidList"/>
    <dgm:cxn modelId="{BCBE1027-B60F-4AD3-BC09-7C173E270A81}" type="presParOf" srcId="{07572D47-B0E8-4602-9397-C679D6A9CA09}" destId="{23EA22AC-2892-40AD-8765-E7F778F516D3}" srcOrd="0" destOrd="0" presId="urn:microsoft.com/office/officeart/2018/2/layout/IconVerticalSolidList"/>
    <dgm:cxn modelId="{9D0A900C-42BB-4C59-916F-32CE6777CCF8}" type="presParOf" srcId="{07572D47-B0E8-4602-9397-C679D6A9CA09}" destId="{AD2BAC77-0B17-45D6-9D56-D13632AB44B7}" srcOrd="1" destOrd="0" presId="urn:microsoft.com/office/officeart/2018/2/layout/IconVerticalSolidList"/>
    <dgm:cxn modelId="{4DD7451D-F552-4DE1-AA3E-54B34CE9C5A5}" type="presParOf" srcId="{07572D47-B0E8-4602-9397-C679D6A9CA09}" destId="{4D228B65-58D5-4EDD-AFBD-46BC87462C04}" srcOrd="2" destOrd="0" presId="urn:microsoft.com/office/officeart/2018/2/layout/IconVerticalSolidList"/>
    <dgm:cxn modelId="{B0DFF633-58E3-400E-BE0E-5BD1E82220DB}" type="presParOf" srcId="{07572D47-B0E8-4602-9397-C679D6A9CA09}" destId="{6A8B240D-B2CC-4111-AB8C-A4A7FC44F16E}" srcOrd="3" destOrd="0" presId="urn:microsoft.com/office/officeart/2018/2/layout/IconVerticalSolidList"/>
    <dgm:cxn modelId="{7DE0C450-ED99-4901-A197-30D2C7414289}" type="presParOf" srcId="{E4B3D8E3-B846-460A-A131-7C1CA1B30F83}" destId="{047A6BFD-6FF9-47A9-BBEA-9D8CA43A968C}" srcOrd="5" destOrd="0" presId="urn:microsoft.com/office/officeart/2018/2/layout/IconVerticalSolidList"/>
    <dgm:cxn modelId="{A9E15B46-8F8D-41D8-B0D8-BC81AAA65A72}" type="presParOf" srcId="{E4B3D8E3-B846-460A-A131-7C1CA1B30F83}" destId="{4B636607-7743-4AC8-82E2-4E867584B604}" srcOrd="6" destOrd="0" presId="urn:microsoft.com/office/officeart/2018/2/layout/IconVerticalSolidList"/>
    <dgm:cxn modelId="{D77875A8-C4D6-426B-87BF-77DC56C11E36}" type="presParOf" srcId="{4B636607-7743-4AC8-82E2-4E867584B604}" destId="{0D618A65-5BF9-4B2C-A41C-B0EEA062B92D}" srcOrd="0" destOrd="0" presId="urn:microsoft.com/office/officeart/2018/2/layout/IconVerticalSolidList"/>
    <dgm:cxn modelId="{51DFFC71-F420-406D-966F-1E47247FDCB1}" type="presParOf" srcId="{4B636607-7743-4AC8-82E2-4E867584B604}" destId="{F9A59790-85C5-4650-AFC1-21A406BB0293}" srcOrd="1" destOrd="0" presId="urn:microsoft.com/office/officeart/2018/2/layout/IconVerticalSolidList"/>
    <dgm:cxn modelId="{8291C8F0-1A7F-4773-A9BF-D74A4A483479}" type="presParOf" srcId="{4B636607-7743-4AC8-82E2-4E867584B604}" destId="{0D28BD61-6F22-4C47-BECE-88285A428B84}" srcOrd="2" destOrd="0" presId="urn:microsoft.com/office/officeart/2018/2/layout/IconVerticalSolidList"/>
    <dgm:cxn modelId="{95FEA091-04F6-4209-91F8-3B35FB7AB41C}" type="presParOf" srcId="{4B636607-7743-4AC8-82E2-4E867584B604}" destId="{196F24D4-2AB1-4EB7-B2E7-A7B82EE48389}"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69EB5C7-0B09-47F3-ADA4-D15CBF0B884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E2F6498-E503-420D-85C4-141947BD49F5}">
      <dgm:prSet/>
      <dgm:spPr/>
      <dgm:t>
        <a:bodyPr/>
        <a:lstStyle/>
        <a:p>
          <a:r>
            <a:rPr lang="en-US" b="0" i="0"/>
            <a:t>CoinNexus can expand its services beyond trading, such as offering DeFi products or educational resources.</a:t>
          </a:r>
          <a:endParaRPr lang="en-US"/>
        </a:p>
      </dgm:t>
    </dgm:pt>
    <dgm:pt modelId="{7ACFBCD8-CC15-4297-9FFD-499D3BAD73F1}" type="parTrans" cxnId="{FA85CE54-2365-448A-ABFE-5AC8B651EDE1}">
      <dgm:prSet/>
      <dgm:spPr/>
      <dgm:t>
        <a:bodyPr/>
        <a:lstStyle/>
        <a:p>
          <a:endParaRPr lang="en-US"/>
        </a:p>
      </dgm:t>
    </dgm:pt>
    <dgm:pt modelId="{01810636-58A1-4E6D-9975-A8AAD3E034BC}" type="sibTrans" cxnId="{FA85CE54-2365-448A-ABFE-5AC8B651EDE1}">
      <dgm:prSet/>
      <dgm:spPr/>
      <dgm:t>
        <a:bodyPr/>
        <a:lstStyle/>
        <a:p>
          <a:endParaRPr lang="en-US"/>
        </a:p>
      </dgm:t>
    </dgm:pt>
    <dgm:pt modelId="{79AEC442-0416-4C48-8458-F3CEE9B478EF}">
      <dgm:prSet/>
      <dgm:spPr/>
      <dgm:t>
        <a:bodyPr/>
        <a:lstStyle/>
        <a:p>
          <a:r>
            <a:rPr lang="en-US" b="0" i="0"/>
            <a:t>Forming partnerships with financial institutions or blockchain projects can unlock new growth opportunities.</a:t>
          </a:r>
          <a:endParaRPr lang="en-US"/>
        </a:p>
      </dgm:t>
    </dgm:pt>
    <dgm:pt modelId="{7AF1AB60-18D5-44EA-8AFA-AC5347CDACEA}" type="parTrans" cxnId="{6C53E037-57F8-49BC-8B20-B74355365E56}">
      <dgm:prSet/>
      <dgm:spPr/>
      <dgm:t>
        <a:bodyPr/>
        <a:lstStyle/>
        <a:p>
          <a:endParaRPr lang="en-US"/>
        </a:p>
      </dgm:t>
    </dgm:pt>
    <dgm:pt modelId="{8CC9C967-1151-47DE-9233-DD68835C3330}" type="sibTrans" cxnId="{6C53E037-57F8-49BC-8B20-B74355365E56}">
      <dgm:prSet/>
      <dgm:spPr/>
      <dgm:t>
        <a:bodyPr/>
        <a:lstStyle/>
        <a:p>
          <a:endParaRPr lang="en-US"/>
        </a:p>
      </dgm:t>
    </dgm:pt>
    <dgm:pt modelId="{B8BECBD8-079C-4484-A854-3C9E80B5DF8F}">
      <dgm:prSet/>
      <dgm:spPr/>
      <dgm:t>
        <a:bodyPr/>
        <a:lstStyle/>
        <a:p>
          <a:r>
            <a:rPr lang="en-US" b="0" i="0"/>
            <a:t>Targeting new markets globally can help CoinNexus capitalize on the growing demand for cryptocurrency trading.</a:t>
          </a:r>
          <a:endParaRPr lang="en-US"/>
        </a:p>
      </dgm:t>
    </dgm:pt>
    <dgm:pt modelId="{817859DD-DFF5-43F4-A645-ABC12848D645}" type="parTrans" cxnId="{B44B2BEA-582D-431B-8E11-39461296F929}">
      <dgm:prSet/>
      <dgm:spPr/>
      <dgm:t>
        <a:bodyPr/>
        <a:lstStyle/>
        <a:p>
          <a:endParaRPr lang="en-US"/>
        </a:p>
      </dgm:t>
    </dgm:pt>
    <dgm:pt modelId="{DB7D2762-4D48-400C-AF73-F51915C5D923}" type="sibTrans" cxnId="{B44B2BEA-582D-431B-8E11-39461296F929}">
      <dgm:prSet/>
      <dgm:spPr/>
      <dgm:t>
        <a:bodyPr/>
        <a:lstStyle/>
        <a:p>
          <a:endParaRPr lang="en-US"/>
        </a:p>
      </dgm:t>
    </dgm:pt>
    <dgm:pt modelId="{574B7EB0-15F1-411A-A6EB-FE657680B5C7}" type="pres">
      <dgm:prSet presAssocID="{969EB5C7-0B09-47F3-ADA4-D15CBF0B8846}" presName="root" presStyleCnt="0">
        <dgm:presLayoutVars>
          <dgm:dir/>
          <dgm:resizeHandles val="exact"/>
        </dgm:presLayoutVars>
      </dgm:prSet>
      <dgm:spPr/>
    </dgm:pt>
    <dgm:pt modelId="{938E83FA-1165-44E7-A0F4-F8C95D505275}" type="pres">
      <dgm:prSet presAssocID="{0E2F6498-E503-420D-85C4-141947BD49F5}" presName="compNode" presStyleCnt="0"/>
      <dgm:spPr/>
    </dgm:pt>
    <dgm:pt modelId="{AEEA479F-B698-419D-97BD-AB5AB3B207F8}" type="pres">
      <dgm:prSet presAssocID="{0E2F6498-E503-420D-85C4-141947BD49F5}" presName="bgRect" presStyleLbl="bgShp" presStyleIdx="0" presStyleCnt="3"/>
      <dgm:spPr/>
    </dgm:pt>
    <dgm:pt modelId="{197830A2-0F96-498E-900C-8B0DD4099F7A}" type="pres">
      <dgm:prSet presAssocID="{0E2F6498-E503-420D-85C4-141947BD49F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iosk"/>
        </a:ext>
      </dgm:extLst>
    </dgm:pt>
    <dgm:pt modelId="{DF8F67D4-4A0B-4C82-96A7-C81B3888FDEA}" type="pres">
      <dgm:prSet presAssocID="{0E2F6498-E503-420D-85C4-141947BD49F5}" presName="spaceRect" presStyleCnt="0"/>
      <dgm:spPr/>
    </dgm:pt>
    <dgm:pt modelId="{4FB14CC4-231C-401C-BD61-ACDC74058B4F}" type="pres">
      <dgm:prSet presAssocID="{0E2F6498-E503-420D-85C4-141947BD49F5}" presName="parTx" presStyleLbl="revTx" presStyleIdx="0" presStyleCnt="3">
        <dgm:presLayoutVars>
          <dgm:chMax val="0"/>
          <dgm:chPref val="0"/>
        </dgm:presLayoutVars>
      </dgm:prSet>
      <dgm:spPr/>
    </dgm:pt>
    <dgm:pt modelId="{20FE0DA8-1E90-4A30-AA82-0F4F0B49F591}" type="pres">
      <dgm:prSet presAssocID="{01810636-58A1-4E6D-9975-A8AAD3E034BC}" presName="sibTrans" presStyleCnt="0"/>
      <dgm:spPr/>
    </dgm:pt>
    <dgm:pt modelId="{7E1D947F-611E-4F08-8FC9-B2EECB57D377}" type="pres">
      <dgm:prSet presAssocID="{79AEC442-0416-4C48-8458-F3CEE9B478EF}" presName="compNode" presStyleCnt="0"/>
      <dgm:spPr/>
    </dgm:pt>
    <dgm:pt modelId="{0035DC2F-2188-47A8-9804-C6072CEA6172}" type="pres">
      <dgm:prSet presAssocID="{79AEC442-0416-4C48-8458-F3CEE9B478EF}" presName="bgRect" presStyleLbl="bgShp" presStyleIdx="1" presStyleCnt="3"/>
      <dgm:spPr/>
    </dgm:pt>
    <dgm:pt modelId="{B38FABA2-A8AD-4A86-AE62-B0AF689BD11E}" type="pres">
      <dgm:prSet presAssocID="{79AEC442-0416-4C48-8458-F3CEE9B478E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6B2524AE-3A27-4063-9322-5B84B2DBBE0D}" type="pres">
      <dgm:prSet presAssocID="{79AEC442-0416-4C48-8458-F3CEE9B478EF}" presName="spaceRect" presStyleCnt="0"/>
      <dgm:spPr/>
    </dgm:pt>
    <dgm:pt modelId="{C160525A-C49A-44B2-AE82-420794AE2853}" type="pres">
      <dgm:prSet presAssocID="{79AEC442-0416-4C48-8458-F3CEE9B478EF}" presName="parTx" presStyleLbl="revTx" presStyleIdx="1" presStyleCnt="3">
        <dgm:presLayoutVars>
          <dgm:chMax val="0"/>
          <dgm:chPref val="0"/>
        </dgm:presLayoutVars>
      </dgm:prSet>
      <dgm:spPr/>
    </dgm:pt>
    <dgm:pt modelId="{22B31397-1E0E-4717-894D-CFE889F43EC8}" type="pres">
      <dgm:prSet presAssocID="{8CC9C967-1151-47DE-9233-DD68835C3330}" presName="sibTrans" presStyleCnt="0"/>
      <dgm:spPr/>
    </dgm:pt>
    <dgm:pt modelId="{5664199D-9E2D-418E-B89E-D196F6CFF1CF}" type="pres">
      <dgm:prSet presAssocID="{B8BECBD8-079C-4484-A854-3C9E80B5DF8F}" presName="compNode" presStyleCnt="0"/>
      <dgm:spPr/>
    </dgm:pt>
    <dgm:pt modelId="{4514E9B4-6F8E-4CEA-8002-E0B162B595CA}" type="pres">
      <dgm:prSet presAssocID="{B8BECBD8-079C-4484-A854-3C9E80B5DF8F}" presName="bgRect" presStyleLbl="bgShp" presStyleIdx="2" presStyleCnt="3"/>
      <dgm:spPr/>
    </dgm:pt>
    <dgm:pt modelId="{83756BA8-F136-419D-AE5F-7B9B975676BB}" type="pres">
      <dgm:prSet presAssocID="{B8BECBD8-079C-4484-A854-3C9E80B5DF8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7E767F7F-8C20-4DFA-AE6A-D7CB78B8A054}" type="pres">
      <dgm:prSet presAssocID="{B8BECBD8-079C-4484-A854-3C9E80B5DF8F}" presName="spaceRect" presStyleCnt="0"/>
      <dgm:spPr/>
    </dgm:pt>
    <dgm:pt modelId="{7940DA0C-249D-4289-AF0D-058C8EB1381A}" type="pres">
      <dgm:prSet presAssocID="{B8BECBD8-079C-4484-A854-3C9E80B5DF8F}" presName="parTx" presStyleLbl="revTx" presStyleIdx="2" presStyleCnt="3">
        <dgm:presLayoutVars>
          <dgm:chMax val="0"/>
          <dgm:chPref val="0"/>
        </dgm:presLayoutVars>
      </dgm:prSet>
      <dgm:spPr/>
    </dgm:pt>
  </dgm:ptLst>
  <dgm:cxnLst>
    <dgm:cxn modelId="{314D9018-267D-4FF9-B8FC-410420EFEAA6}" type="presOf" srcId="{969EB5C7-0B09-47F3-ADA4-D15CBF0B8846}" destId="{574B7EB0-15F1-411A-A6EB-FE657680B5C7}" srcOrd="0" destOrd="0" presId="urn:microsoft.com/office/officeart/2018/2/layout/IconVerticalSolidList"/>
    <dgm:cxn modelId="{6C53E037-57F8-49BC-8B20-B74355365E56}" srcId="{969EB5C7-0B09-47F3-ADA4-D15CBF0B8846}" destId="{79AEC442-0416-4C48-8458-F3CEE9B478EF}" srcOrd="1" destOrd="0" parTransId="{7AF1AB60-18D5-44EA-8AFA-AC5347CDACEA}" sibTransId="{8CC9C967-1151-47DE-9233-DD68835C3330}"/>
    <dgm:cxn modelId="{FA85CE54-2365-448A-ABFE-5AC8B651EDE1}" srcId="{969EB5C7-0B09-47F3-ADA4-D15CBF0B8846}" destId="{0E2F6498-E503-420D-85C4-141947BD49F5}" srcOrd="0" destOrd="0" parTransId="{7ACFBCD8-CC15-4297-9FFD-499D3BAD73F1}" sibTransId="{01810636-58A1-4E6D-9975-A8AAD3E034BC}"/>
    <dgm:cxn modelId="{5C1D525D-FC8C-423B-86E3-E6748324F5C4}" type="presOf" srcId="{0E2F6498-E503-420D-85C4-141947BD49F5}" destId="{4FB14CC4-231C-401C-BD61-ACDC74058B4F}" srcOrd="0" destOrd="0" presId="urn:microsoft.com/office/officeart/2018/2/layout/IconVerticalSolidList"/>
    <dgm:cxn modelId="{1245375F-2EDF-4B13-9737-A12AE64F38CF}" type="presOf" srcId="{B8BECBD8-079C-4484-A854-3C9E80B5DF8F}" destId="{7940DA0C-249D-4289-AF0D-058C8EB1381A}" srcOrd="0" destOrd="0" presId="urn:microsoft.com/office/officeart/2018/2/layout/IconVerticalSolidList"/>
    <dgm:cxn modelId="{1ACF737A-CF08-404F-96BD-297E46DF3EB2}" type="presOf" srcId="{79AEC442-0416-4C48-8458-F3CEE9B478EF}" destId="{C160525A-C49A-44B2-AE82-420794AE2853}" srcOrd="0" destOrd="0" presId="urn:microsoft.com/office/officeart/2018/2/layout/IconVerticalSolidList"/>
    <dgm:cxn modelId="{B44B2BEA-582D-431B-8E11-39461296F929}" srcId="{969EB5C7-0B09-47F3-ADA4-D15CBF0B8846}" destId="{B8BECBD8-079C-4484-A854-3C9E80B5DF8F}" srcOrd="2" destOrd="0" parTransId="{817859DD-DFF5-43F4-A645-ABC12848D645}" sibTransId="{DB7D2762-4D48-400C-AF73-F51915C5D923}"/>
    <dgm:cxn modelId="{1F9F8F4E-2701-44E9-B8E4-0E126DA8709F}" type="presParOf" srcId="{574B7EB0-15F1-411A-A6EB-FE657680B5C7}" destId="{938E83FA-1165-44E7-A0F4-F8C95D505275}" srcOrd="0" destOrd="0" presId="urn:microsoft.com/office/officeart/2018/2/layout/IconVerticalSolidList"/>
    <dgm:cxn modelId="{7485C4FD-8C3F-4F2B-A5EB-048DA92EF241}" type="presParOf" srcId="{938E83FA-1165-44E7-A0F4-F8C95D505275}" destId="{AEEA479F-B698-419D-97BD-AB5AB3B207F8}" srcOrd="0" destOrd="0" presId="urn:microsoft.com/office/officeart/2018/2/layout/IconVerticalSolidList"/>
    <dgm:cxn modelId="{A396909E-32C4-416F-AA50-48447FFCB380}" type="presParOf" srcId="{938E83FA-1165-44E7-A0F4-F8C95D505275}" destId="{197830A2-0F96-498E-900C-8B0DD4099F7A}" srcOrd="1" destOrd="0" presId="urn:microsoft.com/office/officeart/2018/2/layout/IconVerticalSolidList"/>
    <dgm:cxn modelId="{58F447D3-A2E9-43CF-A459-AFE6A971E4B8}" type="presParOf" srcId="{938E83FA-1165-44E7-A0F4-F8C95D505275}" destId="{DF8F67D4-4A0B-4C82-96A7-C81B3888FDEA}" srcOrd="2" destOrd="0" presId="urn:microsoft.com/office/officeart/2018/2/layout/IconVerticalSolidList"/>
    <dgm:cxn modelId="{414D84D0-7127-4BD9-8521-6A2B8ECD28EB}" type="presParOf" srcId="{938E83FA-1165-44E7-A0F4-F8C95D505275}" destId="{4FB14CC4-231C-401C-BD61-ACDC74058B4F}" srcOrd="3" destOrd="0" presId="urn:microsoft.com/office/officeart/2018/2/layout/IconVerticalSolidList"/>
    <dgm:cxn modelId="{0B315FA6-588E-4867-9F67-861CA1EFA3C4}" type="presParOf" srcId="{574B7EB0-15F1-411A-A6EB-FE657680B5C7}" destId="{20FE0DA8-1E90-4A30-AA82-0F4F0B49F591}" srcOrd="1" destOrd="0" presId="urn:microsoft.com/office/officeart/2018/2/layout/IconVerticalSolidList"/>
    <dgm:cxn modelId="{87ADFEBE-2A26-49CB-8778-82ABC4250A03}" type="presParOf" srcId="{574B7EB0-15F1-411A-A6EB-FE657680B5C7}" destId="{7E1D947F-611E-4F08-8FC9-B2EECB57D377}" srcOrd="2" destOrd="0" presId="urn:microsoft.com/office/officeart/2018/2/layout/IconVerticalSolidList"/>
    <dgm:cxn modelId="{ED4E78E1-CF9C-476A-94C1-07D3A4C3B8DD}" type="presParOf" srcId="{7E1D947F-611E-4F08-8FC9-B2EECB57D377}" destId="{0035DC2F-2188-47A8-9804-C6072CEA6172}" srcOrd="0" destOrd="0" presId="urn:microsoft.com/office/officeart/2018/2/layout/IconVerticalSolidList"/>
    <dgm:cxn modelId="{67F2A236-B5FD-413D-8EAB-C2D3D0D51918}" type="presParOf" srcId="{7E1D947F-611E-4F08-8FC9-B2EECB57D377}" destId="{B38FABA2-A8AD-4A86-AE62-B0AF689BD11E}" srcOrd="1" destOrd="0" presId="urn:microsoft.com/office/officeart/2018/2/layout/IconVerticalSolidList"/>
    <dgm:cxn modelId="{4DAF0618-4D96-4B0D-B33C-1AD57BA9F88B}" type="presParOf" srcId="{7E1D947F-611E-4F08-8FC9-B2EECB57D377}" destId="{6B2524AE-3A27-4063-9322-5B84B2DBBE0D}" srcOrd="2" destOrd="0" presId="urn:microsoft.com/office/officeart/2018/2/layout/IconVerticalSolidList"/>
    <dgm:cxn modelId="{B8F51F79-14CB-4EF0-AB5E-1F031A39899C}" type="presParOf" srcId="{7E1D947F-611E-4F08-8FC9-B2EECB57D377}" destId="{C160525A-C49A-44B2-AE82-420794AE2853}" srcOrd="3" destOrd="0" presId="urn:microsoft.com/office/officeart/2018/2/layout/IconVerticalSolidList"/>
    <dgm:cxn modelId="{F92A531D-645D-42A5-96C2-49186D6E1C52}" type="presParOf" srcId="{574B7EB0-15F1-411A-A6EB-FE657680B5C7}" destId="{22B31397-1E0E-4717-894D-CFE889F43EC8}" srcOrd="3" destOrd="0" presId="urn:microsoft.com/office/officeart/2018/2/layout/IconVerticalSolidList"/>
    <dgm:cxn modelId="{552E1538-0B1E-4E83-AB8A-CCC7EC346C7C}" type="presParOf" srcId="{574B7EB0-15F1-411A-A6EB-FE657680B5C7}" destId="{5664199D-9E2D-418E-B89E-D196F6CFF1CF}" srcOrd="4" destOrd="0" presId="urn:microsoft.com/office/officeart/2018/2/layout/IconVerticalSolidList"/>
    <dgm:cxn modelId="{14BA3C7C-7F8A-4EF7-8220-42D0816D3409}" type="presParOf" srcId="{5664199D-9E2D-418E-B89E-D196F6CFF1CF}" destId="{4514E9B4-6F8E-4CEA-8002-E0B162B595CA}" srcOrd="0" destOrd="0" presId="urn:microsoft.com/office/officeart/2018/2/layout/IconVerticalSolidList"/>
    <dgm:cxn modelId="{AE656E31-CF70-4BF7-9F53-49A192FD3AE4}" type="presParOf" srcId="{5664199D-9E2D-418E-B89E-D196F6CFF1CF}" destId="{83756BA8-F136-419D-AE5F-7B9B975676BB}" srcOrd="1" destOrd="0" presId="urn:microsoft.com/office/officeart/2018/2/layout/IconVerticalSolidList"/>
    <dgm:cxn modelId="{1E54F5AF-32B2-40AF-8282-661CFD3EA822}" type="presParOf" srcId="{5664199D-9E2D-418E-B89E-D196F6CFF1CF}" destId="{7E767F7F-8C20-4DFA-AE6A-D7CB78B8A054}" srcOrd="2" destOrd="0" presId="urn:microsoft.com/office/officeart/2018/2/layout/IconVerticalSolidList"/>
    <dgm:cxn modelId="{24357239-F6A7-44D0-B6DC-F4E83C9FDB4D}" type="presParOf" srcId="{5664199D-9E2D-418E-B89E-D196F6CFF1CF}" destId="{7940DA0C-249D-4289-AF0D-058C8EB1381A}"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AD6E072-3F19-4F9D-B1CF-91088A8FF302}" type="doc">
      <dgm:prSet loTypeId="urn:microsoft.com/office/officeart/2005/8/layout/vProcess5" loCatId="process" qsTypeId="urn:microsoft.com/office/officeart/2005/8/quickstyle/simple4" qsCatId="simple" csTypeId="urn:microsoft.com/office/officeart/2005/8/colors/colorful2" csCatId="colorful"/>
      <dgm:spPr/>
      <dgm:t>
        <a:bodyPr/>
        <a:lstStyle/>
        <a:p>
          <a:endParaRPr lang="en-US"/>
        </a:p>
      </dgm:t>
    </dgm:pt>
    <dgm:pt modelId="{D2364036-A279-4264-8DA7-08F34784B301}">
      <dgm:prSet/>
      <dgm:spPr/>
      <dgm:t>
        <a:bodyPr/>
        <a:lstStyle/>
        <a:p>
          <a:r>
            <a:rPr lang="en-US" b="0" i="0"/>
            <a:t>Competition from established and emerging exchanges poses a threat to CoinNexus's market share.</a:t>
          </a:r>
          <a:endParaRPr lang="en-US"/>
        </a:p>
      </dgm:t>
    </dgm:pt>
    <dgm:pt modelId="{5D4CCDDB-1E50-49B1-AFDE-BD722EBB304A}" type="parTrans" cxnId="{D7E515C5-0025-4783-93A0-AFC8B6547938}">
      <dgm:prSet/>
      <dgm:spPr/>
      <dgm:t>
        <a:bodyPr/>
        <a:lstStyle/>
        <a:p>
          <a:endParaRPr lang="en-US"/>
        </a:p>
      </dgm:t>
    </dgm:pt>
    <dgm:pt modelId="{C036B12C-BBF8-4C3D-A97E-D55D659A6ED2}" type="sibTrans" cxnId="{D7E515C5-0025-4783-93A0-AFC8B6547938}">
      <dgm:prSet/>
      <dgm:spPr/>
      <dgm:t>
        <a:bodyPr/>
        <a:lstStyle/>
        <a:p>
          <a:endParaRPr lang="en-US"/>
        </a:p>
      </dgm:t>
    </dgm:pt>
    <dgm:pt modelId="{7C12B6ED-D7F9-467C-8658-4D428C2B5800}">
      <dgm:prSet/>
      <dgm:spPr/>
      <dgm:t>
        <a:bodyPr/>
        <a:lstStyle/>
        <a:p>
          <a:r>
            <a:rPr lang="en-US" b="0" i="0"/>
            <a:t>Security risks in the cryptocurrency industry, such as hacking attacks, can undermine user trust.</a:t>
          </a:r>
          <a:endParaRPr lang="en-US"/>
        </a:p>
      </dgm:t>
    </dgm:pt>
    <dgm:pt modelId="{321E10DE-1AA2-47B9-AA28-C1B4F2943951}" type="parTrans" cxnId="{22B45301-37FE-4B84-A545-92FE0DA52F32}">
      <dgm:prSet/>
      <dgm:spPr/>
      <dgm:t>
        <a:bodyPr/>
        <a:lstStyle/>
        <a:p>
          <a:endParaRPr lang="en-US"/>
        </a:p>
      </dgm:t>
    </dgm:pt>
    <dgm:pt modelId="{6155AF75-E5B5-4476-9E4A-7BA1EE8C80B3}" type="sibTrans" cxnId="{22B45301-37FE-4B84-A545-92FE0DA52F32}">
      <dgm:prSet/>
      <dgm:spPr/>
      <dgm:t>
        <a:bodyPr/>
        <a:lstStyle/>
        <a:p>
          <a:endParaRPr lang="en-US"/>
        </a:p>
      </dgm:t>
    </dgm:pt>
    <dgm:pt modelId="{B926C047-6F71-431F-9333-E018259D2A95}">
      <dgm:prSet/>
      <dgm:spPr/>
      <dgm:t>
        <a:bodyPr/>
        <a:lstStyle/>
        <a:p>
          <a:r>
            <a:rPr lang="en-US" b="0" i="0"/>
            <a:t>Regulatory uncertainty may present challenges for CoinNexus in terms of compliance and legal requirements.</a:t>
          </a:r>
          <a:endParaRPr lang="en-US"/>
        </a:p>
      </dgm:t>
    </dgm:pt>
    <dgm:pt modelId="{48935B61-BFCD-4503-B0CB-88F8388F1182}" type="parTrans" cxnId="{92291E1F-D89B-4C8B-B0D4-33A903149076}">
      <dgm:prSet/>
      <dgm:spPr/>
      <dgm:t>
        <a:bodyPr/>
        <a:lstStyle/>
        <a:p>
          <a:endParaRPr lang="en-US"/>
        </a:p>
      </dgm:t>
    </dgm:pt>
    <dgm:pt modelId="{435BF360-49BC-474F-9212-56C8AB2ECF50}" type="sibTrans" cxnId="{92291E1F-D89B-4C8B-B0D4-33A903149076}">
      <dgm:prSet/>
      <dgm:spPr/>
      <dgm:t>
        <a:bodyPr/>
        <a:lstStyle/>
        <a:p>
          <a:endParaRPr lang="en-US"/>
        </a:p>
      </dgm:t>
    </dgm:pt>
    <dgm:pt modelId="{71741252-7046-094A-8A72-00EBEA9D31AF}" type="pres">
      <dgm:prSet presAssocID="{FAD6E072-3F19-4F9D-B1CF-91088A8FF302}" presName="outerComposite" presStyleCnt="0">
        <dgm:presLayoutVars>
          <dgm:chMax val="5"/>
          <dgm:dir/>
          <dgm:resizeHandles val="exact"/>
        </dgm:presLayoutVars>
      </dgm:prSet>
      <dgm:spPr/>
    </dgm:pt>
    <dgm:pt modelId="{B5FB0E4E-51BE-F748-9ED8-E94F33A5E5BD}" type="pres">
      <dgm:prSet presAssocID="{FAD6E072-3F19-4F9D-B1CF-91088A8FF302}" presName="dummyMaxCanvas" presStyleCnt="0">
        <dgm:presLayoutVars/>
      </dgm:prSet>
      <dgm:spPr/>
    </dgm:pt>
    <dgm:pt modelId="{AEC3D25E-1784-EE4E-B413-291FA32B7C5D}" type="pres">
      <dgm:prSet presAssocID="{FAD6E072-3F19-4F9D-B1CF-91088A8FF302}" presName="ThreeNodes_1" presStyleLbl="node1" presStyleIdx="0" presStyleCnt="3">
        <dgm:presLayoutVars>
          <dgm:bulletEnabled val="1"/>
        </dgm:presLayoutVars>
      </dgm:prSet>
      <dgm:spPr/>
    </dgm:pt>
    <dgm:pt modelId="{BDEAD9E0-CA20-3246-BEB3-4AAD4DB63DD9}" type="pres">
      <dgm:prSet presAssocID="{FAD6E072-3F19-4F9D-B1CF-91088A8FF302}" presName="ThreeNodes_2" presStyleLbl="node1" presStyleIdx="1" presStyleCnt="3">
        <dgm:presLayoutVars>
          <dgm:bulletEnabled val="1"/>
        </dgm:presLayoutVars>
      </dgm:prSet>
      <dgm:spPr/>
    </dgm:pt>
    <dgm:pt modelId="{5534ADF7-80D4-394A-B6D5-3E7048CF8696}" type="pres">
      <dgm:prSet presAssocID="{FAD6E072-3F19-4F9D-B1CF-91088A8FF302}" presName="ThreeNodes_3" presStyleLbl="node1" presStyleIdx="2" presStyleCnt="3">
        <dgm:presLayoutVars>
          <dgm:bulletEnabled val="1"/>
        </dgm:presLayoutVars>
      </dgm:prSet>
      <dgm:spPr/>
    </dgm:pt>
    <dgm:pt modelId="{BFD6B8D6-382A-8046-A518-3C64FF80D480}" type="pres">
      <dgm:prSet presAssocID="{FAD6E072-3F19-4F9D-B1CF-91088A8FF302}" presName="ThreeConn_1-2" presStyleLbl="fgAccFollowNode1" presStyleIdx="0" presStyleCnt="2">
        <dgm:presLayoutVars>
          <dgm:bulletEnabled val="1"/>
        </dgm:presLayoutVars>
      </dgm:prSet>
      <dgm:spPr/>
    </dgm:pt>
    <dgm:pt modelId="{387496A4-3066-A64E-BF4B-3227D6116E2B}" type="pres">
      <dgm:prSet presAssocID="{FAD6E072-3F19-4F9D-B1CF-91088A8FF302}" presName="ThreeConn_2-3" presStyleLbl="fgAccFollowNode1" presStyleIdx="1" presStyleCnt="2">
        <dgm:presLayoutVars>
          <dgm:bulletEnabled val="1"/>
        </dgm:presLayoutVars>
      </dgm:prSet>
      <dgm:spPr/>
    </dgm:pt>
    <dgm:pt modelId="{9EEFE07B-5F35-AC4D-899E-E02373AD111F}" type="pres">
      <dgm:prSet presAssocID="{FAD6E072-3F19-4F9D-B1CF-91088A8FF302}" presName="ThreeNodes_1_text" presStyleLbl="node1" presStyleIdx="2" presStyleCnt="3">
        <dgm:presLayoutVars>
          <dgm:bulletEnabled val="1"/>
        </dgm:presLayoutVars>
      </dgm:prSet>
      <dgm:spPr/>
    </dgm:pt>
    <dgm:pt modelId="{A08423E9-A034-E64E-A23D-908C3D52E842}" type="pres">
      <dgm:prSet presAssocID="{FAD6E072-3F19-4F9D-B1CF-91088A8FF302}" presName="ThreeNodes_2_text" presStyleLbl="node1" presStyleIdx="2" presStyleCnt="3">
        <dgm:presLayoutVars>
          <dgm:bulletEnabled val="1"/>
        </dgm:presLayoutVars>
      </dgm:prSet>
      <dgm:spPr/>
    </dgm:pt>
    <dgm:pt modelId="{63AC794A-2B29-DB4A-B3E7-0C707E5CA865}" type="pres">
      <dgm:prSet presAssocID="{FAD6E072-3F19-4F9D-B1CF-91088A8FF302}" presName="ThreeNodes_3_text" presStyleLbl="node1" presStyleIdx="2" presStyleCnt="3">
        <dgm:presLayoutVars>
          <dgm:bulletEnabled val="1"/>
        </dgm:presLayoutVars>
      </dgm:prSet>
      <dgm:spPr/>
    </dgm:pt>
  </dgm:ptLst>
  <dgm:cxnLst>
    <dgm:cxn modelId="{22B45301-37FE-4B84-A545-92FE0DA52F32}" srcId="{FAD6E072-3F19-4F9D-B1CF-91088A8FF302}" destId="{7C12B6ED-D7F9-467C-8658-4D428C2B5800}" srcOrd="1" destOrd="0" parTransId="{321E10DE-1AA2-47B9-AA28-C1B4F2943951}" sibTransId="{6155AF75-E5B5-4476-9E4A-7BA1EE8C80B3}"/>
    <dgm:cxn modelId="{7B94EC0A-CA8F-224B-B0BE-042E5DD0AABC}" type="presOf" srcId="{B926C047-6F71-431F-9333-E018259D2A95}" destId="{5534ADF7-80D4-394A-B6D5-3E7048CF8696}" srcOrd="0" destOrd="0" presId="urn:microsoft.com/office/officeart/2005/8/layout/vProcess5"/>
    <dgm:cxn modelId="{C4D17210-6231-124B-A153-7015FFE0ABC1}" type="presOf" srcId="{D2364036-A279-4264-8DA7-08F34784B301}" destId="{AEC3D25E-1784-EE4E-B413-291FA32B7C5D}" srcOrd="0" destOrd="0" presId="urn:microsoft.com/office/officeart/2005/8/layout/vProcess5"/>
    <dgm:cxn modelId="{731D3F12-0A29-B849-A7A8-387AB079810D}" type="presOf" srcId="{6155AF75-E5B5-4476-9E4A-7BA1EE8C80B3}" destId="{387496A4-3066-A64E-BF4B-3227D6116E2B}" srcOrd="0" destOrd="0" presId="urn:microsoft.com/office/officeart/2005/8/layout/vProcess5"/>
    <dgm:cxn modelId="{D4BD6C1A-CC11-1349-95FF-994D5D0E31AB}" type="presOf" srcId="{B926C047-6F71-431F-9333-E018259D2A95}" destId="{63AC794A-2B29-DB4A-B3E7-0C707E5CA865}" srcOrd="1" destOrd="0" presId="urn:microsoft.com/office/officeart/2005/8/layout/vProcess5"/>
    <dgm:cxn modelId="{92291E1F-D89B-4C8B-B0D4-33A903149076}" srcId="{FAD6E072-3F19-4F9D-B1CF-91088A8FF302}" destId="{B926C047-6F71-431F-9333-E018259D2A95}" srcOrd="2" destOrd="0" parTransId="{48935B61-BFCD-4503-B0CB-88F8388F1182}" sibTransId="{435BF360-49BC-474F-9212-56C8AB2ECF50}"/>
    <dgm:cxn modelId="{C9F94C26-9DD0-774E-8F39-47F0259783EC}" type="presOf" srcId="{FAD6E072-3F19-4F9D-B1CF-91088A8FF302}" destId="{71741252-7046-094A-8A72-00EBEA9D31AF}" srcOrd="0" destOrd="0" presId="urn:microsoft.com/office/officeart/2005/8/layout/vProcess5"/>
    <dgm:cxn modelId="{4C02CE3C-0223-C24B-B3EC-ADDE5CA0C2A0}" type="presOf" srcId="{D2364036-A279-4264-8DA7-08F34784B301}" destId="{9EEFE07B-5F35-AC4D-899E-E02373AD111F}" srcOrd="1" destOrd="0" presId="urn:microsoft.com/office/officeart/2005/8/layout/vProcess5"/>
    <dgm:cxn modelId="{83DE694F-332E-1F44-95D6-2A2FFD1D07EE}" type="presOf" srcId="{C036B12C-BBF8-4C3D-A97E-D55D659A6ED2}" destId="{BFD6B8D6-382A-8046-A518-3C64FF80D480}" srcOrd="0" destOrd="0" presId="urn:microsoft.com/office/officeart/2005/8/layout/vProcess5"/>
    <dgm:cxn modelId="{9ACC24A9-8808-244E-87B3-90ECA38E88F8}" type="presOf" srcId="{7C12B6ED-D7F9-467C-8658-4D428C2B5800}" destId="{A08423E9-A034-E64E-A23D-908C3D52E842}" srcOrd="1" destOrd="0" presId="urn:microsoft.com/office/officeart/2005/8/layout/vProcess5"/>
    <dgm:cxn modelId="{D7E515C5-0025-4783-93A0-AFC8B6547938}" srcId="{FAD6E072-3F19-4F9D-B1CF-91088A8FF302}" destId="{D2364036-A279-4264-8DA7-08F34784B301}" srcOrd="0" destOrd="0" parTransId="{5D4CCDDB-1E50-49B1-AFDE-BD722EBB304A}" sibTransId="{C036B12C-BBF8-4C3D-A97E-D55D659A6ED2}"/>
    <dgm:cxn modelId="{3528B3CC-9EBD-2342-AAF2-E17836E04D3B}" type="presOf" srcId="{7C12B6ED-D7F9-467C-8658-4D428C2B5800}" destId="{BDEAD9E0-CA20-3246-BEB3-4AAD4DB63DD9}" srcOrd="0" destOrd="0" presId="urn:microsoft.com/office/officeart/2005/8/layout/vProcess5"/>
    <dgm:cxn modelId="{1A74599A-C8CC-5649-ABC5-49D26745A343}" type="presParOf" srcId="{71741252-7046-094A-8A72-00EBEA9D31AF}" destId="{B5FB0E4E-51BE-F748-9ED8-E94F33A5E5BD}" srcOrd="0" destOrd="0" presId="urn:microsoft.com/office/officeart/2005/8/layout/vProcess5"/>
    <dgm:cxn modelId="{147CE4AE-4797-1B4B-8A72-4F2DA48361D1}" type="presParOf" srcId="{71741252-7046-094A-8A72-00EBEA9D31AF}" destId="{AEC3D25E-1784-EE4E-B413-291FA32B7C5D}" srcOrd="1" destOrd="0" presId="urn:microsoft.com/office/officeart/2005/8/layout/vProcess5"/>
    <dgm:cxn modelId="{4B76A89E-8643-FB40-AD9A-F6874B316D23}" type="presParOf" srcId="{71741252-7046-094A-8A72-00EBEA9D31AF}" destId="{BDEAD9E0-CA20-3246-BEB3-4AAD4DB63DD9}" srcOrd="2" destOrd="0" presId="urn:microsoft.com/office/officeart/2005/8/layout/vProcess5"/>
    <dgm:cxn modelId="{048D00BC-C578-CE45-B851-A1AC9EFA7EC8}" type="presParOf" srcId="{71741252-7046-094A-8A72-00EBEA9D31AF}" destId="{5534ADF7-80D4-394A-B6D5-3E7048CF8696}" srcOrd="3" destOrd="0" presId="urn:microsoft.com/office/officeart/2005/8/layout/vProcess5"/>
    <dgm:cxn modelId="{4C19D68D-16EE-2241-A4E3-3583F669EE6B}" type="presParOf" srcId="{71741252-7046-094A-8A72-00EBEA9D31AF}" destId="{BFD6B8D6-382A-8046-A518-3C64FF80D480}" srcOrd="4" destOrd="0" presId="urn:microsoft.com/office/officeart/2005/8/layout/vProcess5"/>
    <dgm:cxn modelId="{A82E6191-3823-9046-A59B-04E558ED31F7}" type="presParOf" srcId="{71741252-7046-094A-8A72-00EBEA9D31AF}" destId="{387496A4-3066-A64E-BF4B-3227D6116E2B}" srcOrd="5" destOrd="0" presId="urn:microsoft.com/office/officeart/2005/8/layout/vProcess5"/>
    <dgm:cxn modelId="{5B7167A4-6874-FD40-ACC1-9C941C86E9B4}" type="presParOf" srcId="{71741252-7046-094A-8A72-00EBEA9D31AF}" destId="{9EEFE07B-5F35-AC4D-899E-E02373AD111F}" srcOrd="6" destOrd="0" presId="urn:microsoft.com/office/officeart/2005/8/layout/vProcess5"/>
    <dgm:cxn modelId="{1CF689DC-37E3-554B-8C42-E522085B783B}" type="presParOf" srcId="{71741252-7046-094A-8A72-00EBEA9D31AF}" destId="{A08423E9-A034-E64E-A23D-908C3D52E842}" srcOrd="7" destOrd="0" presId="urn:microsoft.com/office/officeart/2005/8/layout/vProcess5"/>
    <dgm:cxn modelId="{105A66CE-41AE-5C46-B539-F9F91021EAFF}" type="presParOf" srcId="{71741252-7046-094A-8A72-00EBEA9D31AF}" destId="{63AC794A-2B29-DB4A-B3E7-0C707E5CA865}"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A89B410-3891-43A2-BA08-FD4F791A3A4B}" type="doc">
      <dgm:prSet loTypeId="urn:microsoft.com/office/officeart/2005/8/layout/process4" loCatId="process" qsTypeId="urn:microsoft.com/office/officeart/2005/8/quickstyle/simple4" qsCatId="simple" csTypeId="urn:microsoft.com/office/officeart/2005/8/colors/colorful5" csCatId="colorful"/>
      <dgm:spPr/>
      <dgm:t>
        <a:bodyPr/>
        <a:lstStyle/>
        <a:p>
          <a:endParaRPr lang="en-US"/>
        </a:p>
      </dgm:t>
    </dgm:pt>
    <dgm:pt modelId="{04B32A29-EAD1-4BAF-BD3F-3C346AB0A581}">
      <dgm:prSet/>
      <dgm:spPr/>
      <dgm:t>
        <a:bodyPr/>
        <a:lstStyle/>
        <a:p>
          <a:r>
            <a:rPr lang="en-US" b="0" i="0"/>
            <a:t>This user journey map outlines the typical steps a user like Sarah might take when interacting with CoinNexus, from initial awareness to ongoing engagement and improvement. </a:t>
          </a:r>
          <a:endParaRPr lang="en-US"/>
        </a:p>
      </dgm:t>
    </dgm:pt>
    <dgm:pt modelId="{551C7A3D-BA8E-45B6-9496-438289183922}" type="parTrans" cxnId="{511BFE14-8D92-4B61-834F-1AC80076719E}">
      <dgm:prSet/>
      <dgm:spPr/>
      <dgm:t>
        <a:bodyPr/>
        <a:lstStyle/>
        <a:p>
          <a:endParaRPr lang="en-US"/>
        </a:p>
      </dgm:t>
    </dgm:pt>
    <dgm:pt modelId="{FFD32C8E-664B-46A8-ABD0-DE11E8902224}" type="sibTrans" cxnId="{511BFE14-8D92-4B61-834F-1AC80076719E}">
      <dgm:prSet/>
      <dgm:spPr/>
      <dgm:t>
        <a:bodyPr/>
        <a:lstStyle/>
        <a:p>
          <a:endParaRPr lang="en-US"/>
        </a:p>
      </dgm:t>
    </dgm:pt>
    <dgm:pt modelId="{D6A9BC97-2439-48DD-A584-D050F3D124F4}">
      <dgm:prSet/>
      <dgm:spPr/>
      <dgm:t>
        <a:bodyPr/>
        <a:lstStyle/>
        <a:p>
          <a:r>
            <a:rPr lang="en-US" b="0" i="0"/>
            <a:t>It helps CoinNexus understand the user experience and identify opportunities for enhancing usability, addressing pain points, and delivering value to its users.</a:t>
          </a:r>
          <a:endParaRPr lang="en-US"/>
        </a:p>
      </dgm:t>
    </dgm:pt>
    <dgm:pt modelId="{F666C12F-2953-4C76-9457-E615C38A5E2A}" type="parTrans" cxnId="{0432943E-74BF-4C16-89E2-5F548D89E07E}">
      <dgm:prSet/>
      <dgm:spPr/>
      <dgm:t>
        <a:bodyPr/>
        <a:lstStyle/>
        <a:p>
          <a:endParaRPr lang="en-US"/>
        </a:p>
      </dgm:t>
    </dgm:pt>
    <dgm:pt modelId="{5E19B3DA-AA1F-447D-8F25-9EB453BF25C0}" type="sibTrans" cxnId="{0432943E-74BF-4C16-89E2-5F548D89E07E}">
      <dgm:prSet/>
      <dgm:spPr/>
      <dgm:t>
        <a:bodyPr/>
        <a:lstStyle/>
        <a:p>
          <a:endParaRPr lang="en-US"/>
        </a:p>
      </dgm:t>
    </dgm:pt>
    <dgm:pt modelId="{C5D550C6-79D2-4E97-B8DE-999C4B67B745}">
      <dgm:prSet/>
      <dgm:spPr/>
      <dgm:t>
        <a:bodyPr/>
        <a:lstStyle/>
        <a:p>
          <a:r>
            <a:rPr lang="en-US"/>
            <a:t>U</a:t>
          </a:r>
          <a:r>
            <a:rPr lang="en-US" b="0" i="0"/>
            <a:t>sing a user journey map for CoinNexus enables the platform to gain valuable insights into the user experience, optimize key touchpoints, and drive continuous improvement, ultimately leading to higher user satisfaction, engagement, and retention.</a:t>
          </a:r>
          <a:endParaRPr lang="en-US"/>
        </a:p>
      </dgm:t>
    </dgm:pt>
    <dgm:pt modelId="{705EDF75-F1D5-42C8-A15A-A937183694F1}" type="parTrans" cxnId="{2B60521D-CFB6-4A04-A240-E23855B08E21}">
      <dgm:prSet/>
      <dgm:spPr/>
      <dgm:t>
        <a:bodyPr/>
        <a:lstStyle/>
        <a:p>
          <a:endParaRPr lang="en-US"/>
        </a:p>
      </dgm:t>
    </dgm:pt>
    <dgm:pt modelId="{10E2903E-654A-457E-B7C5-4C44885D34F4}" type="sibTrans" cxnId="{2B60521D-CFB6-4A04-A240-E23855B08E21}">
      <dgm:prSet/>
      <dgm:spPr/>
      <dgm:t>
        <a:bodyPr/>
        <a:lstStyle/>
        <a:p>
          <a:endParaRPr lang="en-US"/>
        </a:p>
      </dgm:t>
    </dgm:pt>
    <dgm:pt modelId="{9C1FEB60-64DC-294B-88E0-597F884D3FA3}" type="pres">
      <dgm:prSet presAssocID="{DA89B410-3891-43A2-BA08-FD4F791A3A4B}" presName="Name0" presStyleCnt="0">
        <dgm:presLayoutVars>
          <dgm:dir/>
          <dgm:animLvl val="lvl"/>
          <dgm:resizeHandles val="exact"/>
        </dgm:presLayoutVars>
      </dgm:prSet>
      <dgm:spPr/>
    </dgm:pt>
    <dgm:pt modelId="{74E2539B-BE90-2845-BB38-387761EF08E1}" type="pres">
      <dgm:prSet presAssocID="{C5D550C6-79D2-4E97-B8DE-999C4B67B745}" presName="boxAndChildren" presStyleCnt="0"/>
      <dgm:spPr/>
    </dgm:pt>
    <dgm:pt modelId="{5EA8DEB4-788F-C940-8919-0829ADC4C395}" type="pres">
      <dgm:prSet presAssocID="{C5D550C6-79D2-4E97-B8DE-999C4B67B745}" presName="parentTextBox" presStyleLbl="node1" presStyleIdx="0" presStyleCnt="3"/>
      <dgm:spPr/>
    </dgm:pt>
    <dgm:pt modelId="{8B44A1B7-EDFA-C24E-8347-47BE944BD336}" type="pres">
      <dgm:prSet presAssocID="{5E19B3DA-AA1F-447D-8F25-9EB453BF25C0}" presName="sp" presStyleCnt="0"/>
      <dgm:spPr/>
    </dgm:pt>
    <dgm:pt modelId="{B33AE856-72D4-7749-BB02-CB853A75B10A}" type="pres">
      <dgm:prSet presAssocID="{D6A9BC97-2439-48DD-A584-D050F3D124F4}" presName="arrowAndChildren" presStyleCnt="0"/>
      <dgm:spPr/>
    </dgm:pt>
    <dgm:pt modelId="{8F701350-263B-5645-9569-2481475F70A0}" type="pres">
      <dgm:prSet presAssocID="{D6A9BC97-2439-48DD-A584-D050F3D124F4}" presName="parentTextArrow" presStyleLbl="node1" presStyleIdx="1" presStyleCnt="3"/>
      <dgm:spPr/>
    </dgm:pt>
    <dgm:pt modelId="{AC006498-B463-5249-A941-755C6538F5C5}" type="pres">
      <dgm:prSet presAssocID="{FFD32C8E-664B-46A8-ABD0-DE11E8902224}" presName="sp" presStyleCnt="0"/>
      <dgm:spPr/>
    </dgm:pt>
    <dgm:pt modelId="{E1ACD3C3-35CB-6C42-8094-0F95B194CA02}" type="pres">
      <dgm:prSet presAssocID="{04B32A29-EAD1-4BAF-BD3F-3C346AB0A581}" presName="arrowAndChildren" presStyleCnt="0"/>
      <dgm:spPr/>
    </dgm:pt>
    <dgm:pt modelId="{7400C7CF-9E78-9342-B4C6-B8DA043BCBF6}" type="pres">
      <dgm:prSet presAssocID="{04B32A29-EAD1-4BAF-BD3F-3C346AB0A581}" presName="parentTextArrow" presStyleLbl="node1" presStyleIdx="2" presStyleCnt="3"/>
      <dgm:spPr/>
    </dgm:pt>
  </dgm:ptLst>
  <dgm:cxnLst>
    <dgm:cxn modelId="{511BFE14-8D92-4B61-834F-1AC80076719E}" srcId="{DA89B410-3891-43A2-BA08-FD4F791A3A4B}" destId="{04B32A29-EAD1-4BAF-BD3F-3C346AB0A581}" srcOrd="0" destOrd="0" parTransId="{551C7A3D-BA8E-45B6-9496-438289183922}" sibTransId="{FFD32C8E-664B-46A8-ABD0-DE11E8902224}"/>
    <dgm:cxn modelId="{2B60521D-CFB6-4A04-A240-E23855B08E21}" srcId="{DA89B410-3891-43A2-BA08-FD4F791A3A4B}" destId="{C5D550C6-79D2-4E97-B8DE-999C4B67B745}" srcOrd="2" destOrd="0" parTransId="{705EDF75-F1D5-42C8-A15A-A937183694F1}" sibTransId="{10E2903E-654A-457E-B7C5-4C44885D34F4}"/>
    <dgm:cxn modelId="{E12D5C31-8D3C-5E40-8429-546D34337435}" type="presOf" srcId="{C5D550C6-79D2-4E97-B8DE-999C4B67B745}" destId="{5EA8DEB4-788F-C940-8919-0829ADC4C395}" srcOrd="0" destOrd="0" presId="urn:microsoft.com/office/officeart/2005/8/layout/process4"/>
    <dgm:cxn modelId="{0432943E-74BF-4C16-89E2-5F548D89E07E}" srcId="{DA89B410-3891-43A2-BA08-FD4F791A3A4B}" destId="{D6A9BC97-2439-48DD-A584-D050F3D124F4}" srcOrd="1" destOrd="0" parTransId="{F666C12F-2953-4C76-9457-E615C38A5E2A}" sibTransId="{5E19B3DA-AA1F-447D-8F25-9EB453BF25C0}"/>
    <dgm:cxn modelId="{0419B674-365C-5948-B7E6-2CAE526FEE25}" type="presOf" srcId="{D6A9BC97-2439-48DD-A584-D050F3D124F4}" destId="{8F701350-263B-5645-9569-2481475F70A0}" srcOrd="0" destOrd="0" presId="urn:microsoft.com/office/officeart/2005/8/layout/process4"/>
    <dgm:cxn modelId="{EC1CF284-A755-B742-9078-12ABCDC1BBE8}" type="presOf" srcId="{04B32A29-EAD1-4BAF-BD3F-3C346AB0A581}" destId="{7400C7CF-9E78-9342-B4C6-B8DA043BCBF6}" srcOrd="0" destOrd="0" presId="urn:microsoft.com/office/officeart/2005/8/layout/process4"/>
    <dgm:cxn modelId="{52219399-323E-7A4E-A0BD-7447446E75B6}" type="presOf" srcId="{DA89B410-3891-43A2-BA08-FD4F791A3A4B}" destId="{9C1FEB60-64DC-294B-88E0-597F884D3FA3}" srcOrd="0" destOrd="0" presId="urn:microsoft.com/office/officeart/2005/8/layout/process4"/>
    <dgm:cxn modelId="{E2299FCD-3E7B-894A-B726-FB19A94F0A4D}" type="presParOf" srcId="{9C1FEB60-64DC-294B-88E0-597F884D3FA3}" destId="{74E2539B-BE90-2845-BB38-387761EF08E1}" srcOrd="0" destOrd="0" presId="urn:microsoft.com/office/officeart/2005/8/layout/process4"/>
    <dgm:cxn modelId="{4A3BD608-CF69-814D-93BE-DF35D1B21F48}" type="presParOf" srcId="{74E2539B-BE90-2845-BB38-387761EF08E1}" destId="{5EA8DEB4-788F-C940-8919-0829ADC4C395}" srcOrd="0" destOrd="0" presId="urn:microsoft.com/office/officeart/2005/8/layout/process4"/>
    <dgm:cxn modelId="{C04C27B0-6797-0C44-AF01-B3692D77ED80}" type="presParOf" srcId="{9C1FEB60-64DC-294B-88E0-597F884D3FA3}" destId="{8B44A1B7-EDFA-C24E-8347-47BE944BD336}" srcOrd="1" destOrd="0" presId="urn:microsoft.com/office/officeart/2005/8/layout/process4"/>
    <dgm:cxn modelId="{74CA3DE9-901A-9140-8373-92BEEBA9D06A}" type="presParOf" srcId="{9C1FEB60-64DC-294B-88E0-597F884D3FA3}" destId="{B33AE856-72D4-7749-BB02-CB853A75B10A}" srcOrd="2" destOrd="0" presId="urn:microsoft.com/office/officeart/2005/8/layout/process4"/>
    <dgm:cxn modelId="{2F605903-4215-E940-AEF7-5643041B7195}" type="presParOf" srcId="{B33AE856-72D4-7749-BB02-CB853A75B10A}" destId="{8F701350-263B-5645-9569-2481475F70A0}" srcOrd="0" destOrd="0" presId="urn:microsoft.com/office/officeart/2005/8/layout/process4"/>
    <dgm:cxn modelId="{339EEE76-D52C-0346-9DF8-E136858BF3BC}" type="presParOf" srcId="{9C1FEB60-64DC-294B-88E0-597F884D3FA3}" destId="{AC006498-B463-5249-A941-755C6538F5C5}" srcOrd="3" destOrd="0" presId="urn:microsoft.com/office/officeart/2005/8/layout/process4"/>
    <dgm:cxn modelId="{43EDB8C1-32A5-D640-80AF-8913BD76D826}" type="presParOf" srcId="{9C1FEB60-64DC-294B-88E0-597F884D3FA3}" destId="{E1ACD3C3-35CB-6C42-8094-0F95B194CA02}" srcOrd="4" destOrd="0" presId="urn:microsoft.com/office/officeart/2005/8/layout/process4"/>
    <dgm:cxn modelId="{D893A9C3-3179-6F45-8672-2467B18D0C5D}" type="presParOf" srcId="{E1ACD3C3-35CB-6C42-8094-0F95B194CA02}" destId="{7400C7CF-9E78-9342-B4C6-B8DA043BCBF6}"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1E5BF39-70DE-49D3-ABD2-7684EC85AAE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6061CF6-4CEA-4507-8592-53E4BE38A840}">
      <dgm:prSet/>
      <dgm:spPr/>
      <dgm:t>
        <a:bodyPr/>
        <a:lstStyle/>
        <a:p>
          <a:r>
            <a:rPr lang="en-US" b="0" i="0" dirty="0" err="1"/>
            <a:t>CoinNexus</a:t>
          </a:r>
          <a:r>
            <a:rPr lang="en-US" b="0" i="0" dirty="0"/>
            <a:t> competes effectively with its competitors by offering a diverse product range, competitive pricing, a user-friendly interface, and a strong focus on customer experience. </a:t>
          </a:r>
          <a:endParaRPr lang="en-US" dirty="0"/>
        </a:p>
      </dgm:t>
    </dgm:pt>
    <dgm:pt modelId="{BBAFCD4C-5DE6-4610-A21C-0DDA88BA0255}" type="parTrans" cxnId="{99B4F6CC-1148-4DA8-A7E8-62CA442A1E54}">
      <dgm:prSet/>
      <dgm:spPr/>
      <dgm:t>
        <a:bodyPr/>
        <a:lstStyle/>
        <a:p>
          <a:endParaRPr lang="en-US"/>
        </a:p>
      </dgm:t>
    </dgm:pt>
    <dgm:pt modelId="{6B67A1FB-192D-4E25-A052-4719ED8D1F89}" type="sibTrans" cxnId="{99B4F6CC-1148-4DA8-A7E8-62CA442A1E54}">
      <dgm:prSet/>
      <dgm:spPr/>
      <dgm:t>
        <a:bodyPr/>
        <a:lstStyle/>
        <a:p>
          <a:endParaRPr lang="en-US"/>
        </a:p>
      </dgm:t>
    </dgm:pt>
    <dgm:pt modelId="{E8E15330-01ED-4CCE-9581-76628813BB65}">
      <dgm:prSet/>
      <dgm:spPr/>
      <dgm:t>
        <a:bodyPr/>
        <a:lstStyle/>
        <a:p>
          <a:r>
            <a:rPr lang="en-US" b="0" i="0" dirty="0"/>
            <a:t>Its marketing approach emphasizes accessibility, security, and advanced features, positioning it as a trusted and reliable cryptocurrency trading platform in the market.</a:t>
          </a:r>
          <a:endParaRPr lang="en-US" dirty="0"/>
        </a:p>
      </dgm:t>
    </dgm:pt>
    <dgm:pt modelId="{3703E91A-EEB8-487A-A97A-B76706E4F2D2}" type="parTrans" cxnId="{C0F481FB-2C6B-47C6-9AE2-0C7F2BC8272D}">
      <dgm:prSet/>
      <dgm:spPr/>
      <dgm:t>
        <a:bodyPr/>
        <a:lstStyle/>
        <a:p>
          <a:endParaRPr lang="en-US"/>
        </a:p>
      </dgm:t>
    </dgm:pt>
    <dgm:pt modelId="{4FFE134C-4B8C-401E-9F04-0BA1558FAC74}" type="sibTrans" cxnId="{C0F481FB-2C6B-47C6-9AE2-0C7F2BC8272D}">
      <dgm:prSet/>
      <dgm:spPr/>
      <dgm:t>
        <a:bodyPr/>
        <a:lstStyle/>
        <a:p>
          <a:endParaRPr lang="en-US"/>
        </a:p>
      </dgm:t>
    </dgm:pt>
    <dgm:pt modelId="{6F1E6547-9046-41A8-B643-7687A1AB32D8}">
      <dgm:prSet/>
      <dgm:spPr/>
      <dgm:t>
        <a:bodyPr/>
        <a:lstStyle/>
        <a:p>
          <a:r>
            <a:rPr lang="en-US" b="0" i="0" dirty="0"/>
            <a:t>Overall, a competitive analysis is essential for </a:t>
          </a:r>
          <a:r>
            <a:rPr lang="en-US" b="0" i="0" dirty="0" err="1"/>
            <a:t>CoinNexus</a:t>
          </a:r>
          <a:r>
            <a:rPr lang="en-US" b="0" i="0" dirty="0"/>
            <a:t> to stay competitive and thrive in the fast-paced cryptocurrency exchange market. </a:t>
          </a:r>
          <a:endParaRPr lang="en-US" dirty="0"/>
        </a:p>
      </dgm:t>
    </dgm:pt>
    <dgm:pt modelId="{3986AFCA-6BE3-4D93-93CB-284C813B9199}" type="parTrans" cxnId="{2E102388-E86F-4ADB-A265-FF7751B41786}">
      <dgm:prSet/>
      <dgm:spPr/>
      <dgm:t>
        <a:bodyPr/>
        <a:lstStyle/>
        <a:p>
          <a:endParaRPr lang="en-US"/>
        </a:p>
      </dgm:t>
    </dgm:pt>
    <dgm:pt modelId="{ED526414-E375-4F44-9F97-0F0F02B61F2E}" type="sibTrans" cxnId="{2E102388-E86F-4ADB-A265-FF7751B41786}">
      <dgm:prSet/>
      <dgm:spPr/>
      <dgm:t>
        <a:bodyPr/>
        <a:lstStyle/>
        <a:p>
          <a:endParaRPr lang="en-US"/>
        </a:p>
      </dgm:t>
    </dgm:pt>
    <dgm:pt modelId="{95F425E5-96E0-4E8A-A013-250B6454DA78}">
      <dgm:prSet/>
      <dgm:spPr/>
      <dgm:t>
        <a:bodyPr/>
        <a:lstStyle/>
        <a:p>
          <a:r>
            <a:rPr lang="en-US" b="0" i="0" dirty="0"/>
            <a:t>By understanding its competitors and the broader market dynamics, </a:t>
          </a:r>
          <a:r>
            <a:rPr lang="en-US" b="0" i="0" dirty="0" err="1"/>
            <a:t>CoinNexus</a:t>
          </a:r>
          <a:r>
            <a:rPr lang="en-US" b="0" i="0" dirty="0"/>
            <a:t> can make informed decisions to drive growth, enhance its brand, and deliver value to its users.</a:t>
          </a:r>
          <a:endParaRPr lang="en-US" dirty="0"/>
        </a:p>
      </dgm:t>
    </dgm:pt>
    <dgm:pt modelId="{854CBF7A-E15F-4BE1-AD91-DFFEB70CEA1C}" type="parTrans" cxnId="{A959CAEF-BF09-436C-AF8F-950370D346C8}">
      <dgm:prSet/>
      <dgm:spPr/>
      <dgm:t>
        <a:bodyPr/>
        <a:lstStyle/>
        <a:p>
          <a:endParaRPr lang="en-US"/>
        </a:p>
      </dgm:t>
    </dgm:pt>
    <dgm:pt modelId="{76567891-D460-4D93-B669-D8F7F954C16D}" type="sibTrans" cxnId="{A959CAEF-BF09-436C-AF8F-950370D346C8}">
      <dgm:prSet/>
      <dgm:spPr/>
      <dgm:t>
        <a:bodyPr/>
        <a:lstStyle/>
        <a:p>
          <a:endParaRPr lang="en-US"/>
        </a:p>
      </dgm:t>
    </dgm:pt>
    <dgm:pt modelId="{91072F84-C822-489B-885D-505BB2ED38FE}" type="pres">
      <dgm:prSet presAssocID="{B1E5BF39-70DE-49D3-ABD2-7684EC85AAE5}" presName="root" presStyleCnt="0">
        <dgm:presLayoutVars>
          <dgm:dir/>
          <dgm:resizeHandles val="exact"/>
        </dgm:presLayoutVars>
      </dgm:prSet>
      <dgm:spPr/>
    </dgm:pt>
    <dgm:pt modelId="{B647A93B-7FB7-4F51-8DB9-078313681730}" type="pres">
      <dgm:prSet presAssocID="{36061CF6-4CEA-4507-8592-53E4BE38A840}" presName="compNode" presStyleCnt="0"/>
      <dgm:spPr/>
    </dgm:pt>
    <dgm:pt modelId="{8A0BAD23-2648-4F46-8BF7-FD87D01DDDB6}" type="pres">
      <dgm:prSet presAssocID="{36061CF6-4CEA-4507-8592-53E4BE38A840}" presName="bgRect" presStyleLbl="bgShp" presStyleIdx="0" presStyleCnt="4"/>
      <dgm:spPr/>
    </dgm:pt>
    <dgm:pt modelId="{BECF443D-4088-4F0C-B60A-ABEA59DB4430}" type="pres">
      <dgm:prSet presAssocID="{36061CF6-4CEA-4507-8592-53E4BE38A84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RM Customer Insights App"/>
        </a:ext>
      </dgm:extLst>
    </dgm:pt>
    <dgm:pt modelId="{EADA3B86-B979-43CB-8948-A383462E6A83}" type="pres">
      <dgm:prSet presAssocID="{36061CF6-4CEA-4507-8592-53E4BE38A840}" presName="spaceRect" presStyleCnt="0"/>
      <dgm:spPr/>
    </dgm:pt>
    <dgm:pt modelId="{7A0E3A5D-5894-4556-9C6F-D47CEDD4D690}" type="pres">
      <dgm:prSet presAssocID="{36061CF6-4CEA-4507-8592-53E4BE38A840}" presName="parTx" presStyleLbl="revTx" presStyleIdx="0" presStyleCnt="4">
        <dgm:presLayoutVars>
          <dgm:chMax val="0"/>
          <dgm:chPref val="0"/>
        </dgm:presLayoutVars>
      </dgm:prSet>
      <dgm:spPr/>
    </dgm:pt>
    <dgm:pt modelId="{51A1113E-924D-4C42-9AA7-244FA4F258A7}" type="pres">
      <dgm:prSet presAssocID="{6B67A1FB-192D-4E25-A052-4719ED8D1F89}" presName="sibTrans" presStyleCnt="0"/>
      <dgm:spPr/>
    </dgm:pt>
    <dgm:pt modelId="{2FD2EB4D-2AC1-4D61-9C82-47C7B9D788B3}" type="pres">
      <dgm:prSet presAssocID="{E8E15330-01ED-4CCE-9581-76628813BB65}" presName="compNode" presStyleCnt="0"/>
      <dgm:spPr/>
    </dgm:pt>
    <dgm:pt modelId="{C72A794A-6A60-484C-901F-FFC2DD5EE79D}" type="pres">
      <dgm:prSet presAssocID="{E8E15330-01ED-4CCE-9581-76628813BB65}" presName="bgRect" presStyleLbl="bgShp" presStyleIdx="1" presStyleCnt="4"/>
      <dgm:spPr/>
    </dgm:pt>
    <dgm:pt modelId="{74F4B10E-EF75-44FE-AC6F-217080FAE641}" type="pres">
      <dgm:prSet presAssocID="{E8E15330-01ED-4CCE-9581-76628813BB6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Secure"/>
        </a:ext>
      </dgm:extLst>
    </dgm:pt>
    <dgm:pt modelId="{0FD04E87-A0AD-42DE-9AE4-726F03EF82E5}" type="pres">
      <dgm:prSet presAssocID="{E8E15330-01ED-4CCE-9581-76628813BB65}" presName="spaceRect" presStyleCnt="0"/>
      <dgm:spPr/>
    </dgm:pt>
    <dgm:pt modelId="{81A11F06-983F-4BFF-BD16-8C6A50873E8C}" type="pres">
      <dgm:prSet presAssocID="{E8E15330-01ED-4CCE-9581-76628813BB65}" presName="parTx" presStyleLbl="revTx" presStyleIdx="1" presStyleCnt="4">
        <dgm:presLayoutVars>
          <dgm:chMax val="0"/>
          <dgm:chPref val="0"/>
        </dgm:presLayoutVars>
      </dgm:prSet>
      <dgm:spPr/>
    </dgm:pt>
    <dgm:pt modelId="{6250B219-383D-4CCD-83FF-B53043E3D260}" type="pres">
      <dgm:prSet presAssocID="{4FFE134C-4B8C-401E-9F04-0BA1558FAC74}" presName="sibTrans" presStyleCnt="0"/>
      <dgm:spPr/>
    </dgm:pt>
    <dgm:pt modelId="{E4A0C50F-4A7B-4F71-A094-FC7D2A7954A1}" type="pres">
      <dgm:prSet presAssocID="{6F1E6547-9046-41A8-B643-7687A1AB32D8}" presName="compNode" presStyleCnt="0"/>
      <dgm:spPr/>
    </dgm:pt>
    <dgm:pt modelId="{3E4BFCAB-50C8-4117-95B8-4B3D95D2AB8F}" type="pres">
      <dgm:prSet presAssocID="{6F1E6547-9046-41A8-B643-7687A1AB32D8}" presName="bgRect" presStyleLbl="bgShp" presStyleIdx="2" presStyleCnt="4"/>
      <dgm:spPr/>
    </dgm:pt>
    <dgm:pt modelId="{0FFC1038-EE92-4250-AAD9-67E842377F73}" type="pres">
      <dgm:prSet presAssocID="{6F1E6547-9046-41A8-B643-7687A1AB32D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t"/>
        </a:ext>
      </dgm:extLst>
    </dgm:pt>
    <dgm:pt modelId="{2D070695-C86C-446E-A81B-38C4AE041BAF}" type="pres">
      <dgm:prSet presAssocID="{6F1E6547-9046-41A8-B643-7687A1AB32D8}" presName="spaceRect" presStyleCnt="0"/>
      <dgm:spPr/>
    </dgm:pt>
    <dgm:pt modelId="{6BBD5C71-017D-4142-86B3-559040BBF216}" type="pres">
      <dgm:prSet presAssocID="{6F1E6547-9046-41A8-B643-7687A1AB32D8}" presName="parTx" presStyleLbl="revTx" presStyleIdx="2" presStyleCnt="4">
        <dgm:presLayoutVars>
          <dgm:chMax val="0"/>
          <dgm:chPref val="0"/>
        </dgm:presLayoutVars>
      </dgm:prSet>
      <dgm:spPr/>
    </dgm:pt>
    <dgm:pt modelId="{729D8050-D0A6-4BCB-81DA-90C5F342A500}" type="pres">
      <dgm:prSet presAssocID="{ED526414-E375-4F44-9F97-0F0F02B61F2E}" presName="sibTrans" presStyleCnt="0"/>
      <dgm:spPr/>
    </dgm:pt>
    <dgm:pt modelId="{26FEF907-84B7-44AE-AD6E-5B2C421CC77C}" type="pres">
      <dgm:prSet presAssocID="{95F425E5-96E0-4E8A-A013-250B6454DA78}" presName="compNode" presStyleCnt="0"/>
      <dgm:spPr/>
    </dgm:pt>
    <dgm:pt modelId="{E6B206DA-8E0D-4E9D-A454-705DBA33F7E5}" type="pres">
      <dgm:prSet presAssocID="{95F425E5-96E0-4E8A-A013-250B6454DA78}" presName="bgRect" presStyleLbl="bgShp" presStyleIdx="3" presStyleCnt="4"/>
      <dgm:spPr/>
    </dgm:pt>
    <dgm:pt modelId="{25BCA0EC-C3EC-4EAA-B889-BB9368DB9AB3}" type="pres">
      <dgm:prSet presAssocID="{95F425E5-96E0-4E8A-A013-250B6454DA7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erified Brand"/>
        </a:ext>
      </dgm:extLst>
    </dgm:pt>
    <dgm:pt modelId="{1C8116CC-18ED-4A62-A6A4-3A2BE9686675}" type="pres">
      <dgm:prSet presAssocID="{95F425E5-96E0-4E8A-A013-250B6454DA78}" presName="spaceRect" presStyleCnt="0"/>
      <dgm:spPr/>
    </dgm:pt>
    <dgm:pt modelId="{2AA78893-FE9D-41C1-BCD4-244E7E8F5B38}" type="pres">
      <dgm:prSet presAssocID="{95F425E5-96E0-4E8A-A013-250B6454DA78}" presName="parTx" presStyleLbl="revTx" presStyleIdx="3" presStyleCnt="4">
        <dgm:presLayoutVars>
          <dgm:chMax val="0"/>
          <dgm:chPref val="0"/>
        </dgm:presLayoutVars>
      </dgm:prSet>
      <dgm:spPr/>
    </dgm:pt>
  </dgm:ptLst>
  <dgm:cxnLst>
    <dgm:cxn modelId="{8BB43377-F106-4A86-954E-61C3F781811D}" type="presOf" srcId="{6F1E6547-9046-41A8-B643-7687A1AB32D8}" destId="{6BBD5C71-017D-4142-86B3-559040BBF216}" srcOrd="0" destOrd="0" presId="urn:microsoft.com/office/officeart/2018/2/layout/IconVerticalSolidList"/>
    <dgm:cxn modelId="{0CE12786-9532-4CDF-9A17-929C636B3980}" type="presOf" srcId="{95F425E5-96E0-4E8A-A013-250B6454DA78}" destId="{2AA78893-FE9D-41C1-BCD4-244E7E8F5B38}" srcOrd="0" destOrd="0" presId="urn:microsoft.com/office/officeart/2018/2/layout/IconVerticalSolidList"/>
    <dgm:cxn modelId="{2E102388-E86F-4ADB-A265-FF7751B41786}" srcId="{B1E5BF39-70DE-49D3-ABD2-7684EC85AAE5}" destId="{6F1E6547-9046-41A8-B643-7687A1AB32D8}" srcOrd="2" destOrd="0" parTransId="{3986AFCA-6BE3-4D93-93CB-284C813B9199}" sibTransId="{ED526414-E375-4F44-9F97-0F0F02B61F2E}"/>
    <dgm:cxn modelId="{3A2DE8AB-AB2F-4090-9544-0C347502E937}" type="presOf" srcId="{B1E5BF39-70DE-49D3-ABD2-7684EC85AAE5}" destId="{91072F84-C822-489B-885D-505BB2ED38FE}" srcOrd="0" destOrd="0" presId="urn:microsoft.com/office/officeart/2018/2/layout/IconVerticalSolidList"/>
    <dgm:cxn modelId="{4FCDC5C2-6ADF-4499-8C3C-24B1460F69D6}" type="presOf" srcId="{E8E15330-01ED-4CCE-9581-76628813BB65}" destId="{81A11F06-983F-4BFF-BD16-8C6A50873E8C}" srcOrd="0" destOrd="0" presId="urn:microsoft.com/office/officeart/2018/2/layout/IconVerticalSolidList"/>
    <dgm:cxn modelId="{EB45D0C4-EA03-477E-A990-844A2830E7C3}" type="presOf" srcId="{36061CF6-4CEA-4507-8592-53E4BE38A840}" destId="{7A0E3A5D-5894-4556-9C6F-D47CEDD4D690}" srcOrd="0" destOrd="0" presId="urn:microsoft.com/office/officeart/2018/2/layout/IconVerticalSolidList"/>
    <dgm:cxn modelId="{99B4F6CC-1148-4DA8-A7E8-62CA442A1E54}" srcId="{B1E5BF39-70DE-49D3-ABD2-7684EC85AAE5}" destId="{36061CF6-4CEA-4507-8592-53E4BE38A840}" srcOrd="0" destOrd="0" parTransId="{BBAFCD4C-5DE6-4610-A21C-0DDA88BA0255}" sibTransId="{6B67A1FB-192D-4E25-A052-4719ED8D1F89}"/>
    <dgm:cxn modelId="{A959CAEF-BF09-436C-AF8F-950370D346C8}" srcId="{B1E5BF39-70DE-49D3-ABD2-7684EC85AAE5}" destId="{95F425E5-96E0-4E8A-A013-250B6454DA78}" srcOrd="3" destOrd="0" parTransId="{854CBF7A-E15F-4BE1-AD91-DFFEB70CEA1C}" sibTransId="{76567891-D460-4D93-B669-D8F7F954C16D}"/>
    <dgm:cxn modelId="{C0F481FB-2C6B-47C6-9AE2-0C7F2BC8272D}" srcId="{B1E5BF39-70DE-49D3-ABD2-7684EC85AAE5}" destId="{E8E15330-01ED-4CCE-9581-76628813BB65}" srcOrd="1" destOrd="0" parTransId="{3703E91A-EEB8-487A-A97A-B76706E4F2D2}" sibTransId="{4FFE134C-4B8C-401E-9F04-0BA1558FAC74}"/>
    <dgm:cxn modelId="{0027DE36-061B-4409-AFA6-DE55AC25AE69}" type="presParOf" srcId="{91072F84-C822-489B-885D-505BB2ED38FE}" destId="{B647A93B-7FB7-4F51-8DB9-078313681730}" srcOrd="0" destOrd="0" presId="urn:microsoft.com/office/officeart/2018/2/layout/IconVerticalSolidList"/>
    <dgm:cxn modelId="{B91C369C-4B3A-4202-8D04-59EEF0831356}" type="presParOf" srcId="{B647A93B-7FB7-4F51-8DB9-078313681730}" destId="{8A0BAD23-2648-4F46-8BF7-FD87D01DDDB6}" srcOrd="0" destOrd="0" presId="urn:microsoft.com/office/officeart/2018/2/layout/IconVerticalSolidList"/>
    <dgm:cxn modelId="{E2CD7D5A-C459-4082-80C5-6F56B8E1C35A}" type="presParOf" srcId="{B647A93B-7FB7-4F51-8DB9-078313681730}" destId="{BECF443D-4088-4F0C-B60A-ABEA59DB4430}" srcOrd="1" destOrd="0" presId="urn:microsoft.com/office/officeart/2018/2/layout/IconVerticalSolidList"/>
    <dgm:cxn modelId="{ECA015EA-848A-4206-9757-242EF9C34356}" type="presParOf" srcId="{B647A93B-7FB7-4F51-8DB9-078313681730}" destId="{EADA3B86-B979-43CB-8948-A383462E6A83}" srcOrd="2" destOrd="0" presId="urn:microsoft.com/office/officeart/2018/2/layout/IconVerticalSolidList"/>
    <dgm:cxn modelId="{CBB00536-A32B-4161-994B-39209B319AC1}" type="presParOf" srcId="{B647A93B-7FB7-4F51-8DB9-078313681730}" destId="{7A0E3A5D-5894-4556-9C6F-D47CEDD4D690}" srcOrd="3" destOrd="0" presId="urn:microsoft.com/office/officeart/2018/2/layout/IconVerticalSolidList"/>
    <dgm:cxn modelId="{FD0FA9E9-518D-4951-A673-25593704CC8F}" type="presParOf" srcId="{91072F84-C822-489B-885D-505BB2ED38FE}" destId="{51A1113E-924D-4C42-9AA7-244FA4F258A7}" srcOrd="1" destOrd="0" presId="urn:microsoft.com/office/officeart/2018/2/layout/IconVerticalSolidList"/>
    <dgm:cxn modelId="{6684628C-3F92-490C-BD5C-4EC74615BD2E}" type="presParOf" srcId="{91072F84-C822-489B-885D-505BB2ED38FE}" destId="{2FD2EB4D-2AC1-4D61-9C82-47C7B9D788B3}" srcOrd="2" destOrd="0" presId="urn:microsoft.com/office/officeart/2018/2/layout/IconVerticalSolidList"/>
    <dgm:cxn modelId="{E39BEE00-9698-4A68-B776-AF827F8CDFA6}" type="presParOf" srcId="{2FD2EB4D-2AC1-4D61-9C82-47C7B9D788B3}" destId="{C72A794A-6A60-484C-901F-FFC2DD5EE79D}" srcOrd="0" destOrd="0" presId="urn:microsoft.com/office/officeart/2018/2/layout/IconVerticalSolidList"/>
    <dgm:cxn modelId="{1B625B8E-8471-43B2-99F2-38E52046494B}" type="presParOf" srcId="{2FD2EB4D-2AC1-4D61-9C82-47C7B9D788B3}" destId="{74F4B10E-EF75-44FE-AC6F-217080FAE641}" srcOrd="1" destOrd="0" presId="urn:microsoft.com/office/officeart/2018/2/layout/IconVerticalSolidList"/>
    <dgm:cxn modelId="{16D28535-2530-4835-A278-F93A288308C1}" type="presParOf" srcId="{2FD2EB4D-2AC1-4D61-9C82-47C7B9D788B3}" destId="{0FD04E87-A0AD-42DE-9AE4-726F03EF82E5}" srcOrd="2" destOrd="0" presId="urn:microsoft.com/office/officeart/2018/2/layout/IconVerticalSolidList"/>
    <dgm:cxn modelId="{562AB8A2-7879-49CC-BFBC-DF2F6A92068E}" type="presParOf" srcId="{2FD2EB4D-2AC1-4D61-9C82-47C7B9D788B3}" destId="{81A11F06-983F-4BFF-BD16-8C6A50873E8C}" srcOrd="3" destOrd="0" presId="urn:microsoft.com/office/officeart/2018/2/layout/IconVerticalSolidList"/>
    <dgm:cxn modelId="{02EDBAF6-20FD-4D30-BD70-D8C7A1910830}" type="presParOf" srcId="{91072F84-C822-489B-885D-505BB2ED38FE}" destId="{6250B219-383D-4CCD-83FF-B53043E3D260}" srcOrd="3" destOrd="0" presId="urn:microsoft.com/office/officeart/2018/2/layout/IconVerticalSolidList"/>
    <dgm:cxn modelId="{7E536EE8-6205-433C-AFAA-9E6A6EB9EF9C}" type="presParOf" srcId="{91072F84-C822-489B-885D-505BB2ED38FE}" destId="{E4A0C50F-4A7B-4F71-A094-FC7D2A7954A1}" srcOrd="4" destOrd="0" presId="urn:microsoft.com/office/officeart/2018/2/layout/IconVerticalSolidList"/>
    <dgm:cxn modelId="{E6D3A865-31CC-449D-8864-D43730843804}" type="presParOf" srcId="{E4A0C50F-4A7B-4F71-A094-FC7D2A7954A1}" destId="{3E4BFCAB-50C8-4117-95B8-4B3D95D2AB8F}" srcOrd="0" destOrd="0" presId="urn:microsoft.com/office/officeart/2018/2/layout/IconVerticalSolidList"/>
    <dgm:cxn modelId="{0F109AC4-3ED7-4B26-AAC5-7F64D6D0A739}" type="presParOf" srcId="{E4A0C50F-4A7B-4F71-A094-FC7D2A7954A1}" destId="{0FFC1038-EE92-4250-AAD9-67E842377F73}" srcOrd="1" destOrd="0" presId="urn:microsoft.com/office/officeart/2018/2/layout/IconVerticalSolidList"/>
    <dgm:cxn modelId="{D6990D34-ACB9-4ECD-A8F9-F304DFED597E}" type="presParOf" srcId="{E4A0C50F-4A7B-4F71-A094-FC7D2A7954A1}" destId="{2D070695-C86C-446E-A81B-38C4AE041BAF}" srcOrd="2" destOrd="0" presId="urn:microsoft.com/office/officeart/2018/2/layout/IconVerticalSolidList"/>
    <dgm:cxn modelId="{F73A3912-489F-43EE-AE2C-D9C753F86ADC}" type="presParOf" srcId="{E4A0C50F-4A7B-4F71-A094-FC7D2A7954A1}" destId="{6BBD5C71-017D-4142-86B3-559040BBF216}" srcOrd="3" destOrd="0" presId="urn:microsoft.com/office/officeart/2018/2/layout/IconVerticalSolidList"/>
    <dgm:cxn modelId="{959D45EA-E24E-4C65-80E2-600F38B95A2D}" type="presParOf" srcId="{91072F84-C822-489B-885D-505BB2ED38FE}" destId="{729D8050-D0A6-4BCB-81DA-90C5F342A500}" srcOrd="5" destOrd="0" presId="urn:microsoft.com/office/officeart/2018/2/layout/IconVerticalSolidList"/>
    <dgm:cxn modelId="{BCB1E1F7-0D1E-4AD3-A06A-970380A03672}" type="presParOf" srcId="{91072F84-C822-489B-885D-505BB2ED38FE}" destId="{26FEF907-84B7-44AE-AD6E-5B2C421CC77C}" srcOrd="6" destOrd="0" presId="urn:microsoft.com/office/officeart/2018/2/layout/IconVerticalSolidList"/>
    <dgm:cxn modelId="{29804477-C37B-4FC7-A474-B5D878E3F2FE}" type="presParOf" srcId="{26FEF907-84B7-44AE-AD6E-5B2C421CC77C}" destId="{E6B206DA-8E0D-4E9D-A454-705DBA33F7E5}" srcOrd="0" destOrd="0" presId="urn:microsoft.com/office/officeart/2018/2/layout/IconVerticalSolidList"/>
    <dgm:cxn modelId="{472F857B-8202-4E55-857D-123E31C03015}" type="presParOf" srcId="{26FEF907-84B7-44AE-AD6E-5B2C421CC77C}" destId="{25BCA0EC-C3EC-4EAA-B889-BB9368DB9AB3}" srcOrd="1" destOrd="0" presId="urn:microsoft.com/office/officeart/2018/2/layout/IconVerticalSolidList"/>
    <dgm:cxn modelId="{E3DE6C98-CAA8-42C3-8EC2-85213024ADF3}" type="presParOf" srcId="{26FEF907-84B7-44AE-AD6E-5B2C421CC77C}" destId="{1C8116CC-18ED-4A62-A6A4-3A2BE9686675}" srcOrd="2" destOrd="0" presId="urn:microsoft.com/office/officeart/2018/2/layout/IconVerticalSolidList"/>
    <dgm:cxn modelId="{84704AF1-CCD2-4DEC-957F-C3112FC52DC6}" type="presParOf" srcId="{26FEF907-84B7-44AE-AD6E-5B2C421CC77C}" destId="{2AA78893-FE9D-41C1-BCD4-244E7E8F5B38}"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8AA73F-72C3-476F-B8A0-82C51461ABE6}"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2D79436C-54D6-494D-90AB-46D93F7AD242}">
      <dgm:prSet/>
      <dgm:spPr/>
      <dgm:t>
        <a:bodyPr/>
        <a:lstStyle/>
        <a:p>
          <a:r>
            <a:rPr lang="en-US" b="1" dirty="0">
              <a:solidFill>
                <a:schemeClr val="bg1"/>
              </a:solidFill>
              <a:latin typeface="Times New Roman"/>
              <a:ea typeface="+mn-lt"/>
              <a:cs typeface="+mn-lt"/>
            </a:rPr>
            <a:t>Streamlined Buying and Selling:</a:t>
          </a:r>
          <a:r>
            <a:rPr lang="en-US" dirty="0">
              <a:solidFill>
                <a:schemeClr val="bg1"/>
              </a:solidFill>
              <a:latin typeface="Times New Roman"/>
              <a:ea typeface="+mn-lt"/>
              <a:cs typeface="+mn-lt"/>
            </a:rPr>
            <a:t> Our platform simplifies the process of buying and selling cryptocurrencies with an easy-to-use interface, catering to both novice investors and experienced traders</a:t>
          </a:r>
          <a:endParaRPr lang="en-US" b="0" dirty="0">
            <a:solidFill>
              <a:schemeClr val="bg1"/>
            </a:solidFill>
          </a:endParaRPr>
        </a:p>
      </dgm:t>
    </dgm:pt>
    <dgm:pt modelId="{F201FF4F-468A-4EA5-BA76-B6FE2B1A83B2}" type="parTrans" cxnId="{0882D50F-B24C-4C7B-97CA-2CD53CF22FC9}">
      <dgm:prSet/>
      <dgm:spPr/>
      <dgm:t>
        <a:bodyPr/>
        <a:lstStyle/>
        <a:p>
          <a:endParaRPr lang="en-US"/>
        </a:p>
      </dgm:t>
    </dgm:pt>
    <dgm:pt modelId="{FBA643F3-17C4-45EF-957E-64645C27D7D6}" type="sibTrans" cxnId="{0882D50F-B24C-4C7B-97CA-2CD53CF22FC9}">
      <dgm:prSet/>
      <dgm:spPr/>
      <dgm:t>
        <a:bodyPr/>
        <a:lstStyle/>
        <a:p>
          <a:endParaRPr lang="en-US"/>
        </a:p>
      </dgm:t>
    </dgm:pt>
    <dgm:pt modelId="{F55A9D04-FED1-4E56-9A4F-F01821759751}">
      <dgm:prSet/>
      <dgm:spPr/>
      <dgm:t>
        <a:bodyPr/>
        <a:lstStyle/>
        <a:p>
          <a:r>
            <a:rPr lang="en-US" b="1" dirty="0">
              <a:latin typeface="Times New Roman"/>
              <a:ea typeface="+mn-lt"/>
              <a:cs typeface="+mn-lt"/>
            </a:rPr>
            <a:t>Personalized </a:t>
          </a:r>
          <a:r>
            <a:rPr lang="en-US" b="1" dirty="0">
              <a:solidFill>
                <a:schemeClr val="bg1"/>
              </a:solidFill>
              <a:latin typeface="Times New Roman"/>
              <a:ea typeface="+mn-lt"/>
              <a:cs typeface="+mn-lt"/>
            </a:rPr>
            <a:t>Watchlist:</a:t>
          </a:r>
          <a:r>
            <a:rPr lang="en-US" dirty="0">
              <a:solidFill>
                <a:schemeClr val="bg1"/>
              </a:solidFill>
              <a:latin typeface="Times New Roman"/>
              <a:ea typeface="+mn-lt"/>
              <a:cs typeface="+mn-lt"/>
            </a:rPr>
            <a:t> Users can customize their watchlist to monitor the performance of their favorite cryptocurrencies, making it easier to stay informed about market movements</a:t>
          </a:r>
          <a:endParaRPr lang="en-US" b="1" dirty="0">
            <a:solidFill>
              <a:schemeClr val="bg1"/>
            </a:solidFill>
          </a:endParaRPr>
        </a:p>
      </dgm:t>
    </dgm:pt>
    <dgm:pt modelId="{BD1B6C7A-745A-4754-AD08-1913503456B2}" type="parTrans" cxnId="{C21B04E0-FD56-4388-AF50-2A3C0BFD5042}">
      <dgm:prSet/>
      <dgm:spPr/>
      <dgm:t>
        <a:bodyPr/>
        <a:lstStyle/>
        <a:p>
          <a:endParaRPr lang="en-US"/>
        </a:p>
      </dgm:t>
    </dgm:pt>
    <dgm:pt modelId="{EC040400-FB23-42E8-AC96-3D16A41F0D17}" type="sibTrans" cxnId="{C21B04E0-FD56-4388-AF50-2A3C0BFD5042}">
      <dgm:prSet/>
      <dgm:spPr/>
      <dgm:t>
        <a:bodyPr/>
        <a:lstStyle/>
        <a:p>
          <a:endParaRPr lang="en-US"/>
        </a:p>
      </dgm:t>
    </dgm:pt>
    <dgm:pt modelId="{823F1AA2-0399-406B-8C36-3A0C319C6710}">
      <dgm:prSet/>
      <dgm:spPr/>
      <dgm:t>
        <a:bodyPr/>
        <a:lstStyle/>
        <a:p>
          <a:r>
            <a:rPr lang="en-US" b="1" dirty="0">
              <a:latin typeface="Times New Roman"/>
              <a:ea typeface="+mn-lt"/>
              <a:cs typeface="+mn-lt"/>
            </a:rPr>
            <a:t>In-Depth Market Analysis:</a:t>
          </a:r>
          <a:r>
            <a:rPr lang="en-US" dirty="0">
              <a:solidFill>
                <a:srgbClr val="0D0D0D"/>
              </a:solidFill>
              <a:latin typeface="Times New Roman"/>
              <a:ea typeface="+mn-lt"/>
              <a:cs typeface="+mn-lt"/>
            </a:rPr>
            <a:t> With comprehensive charts and analytics tools, users gain insights into cryptocurrency trends, helping them make data-driven decisions</a:t>
          </a:r>
          <a:endParaRPr lang="en-US" dirty="0"/>
        </a:p>
      </dgm:t>
    </dgm:pt>
    <dgm:pt modelId="{0F8FB44F-88CA-4D89-9A67-700A7D9F6855}" type="parTrans" cxnId="{3E03621D-2FE7-46D3-A8E9-CACFA1E5CDD4}">
      <dgm:prSet/>
      <dgm:spPr/>
      <dgm:t>
        <a:bodyPr/>
        <a:lstStyle/>
        <a:p>
          <a:endParaRPr lang="en-US"/>
        </a:p>
      </dgm:t>
    </dgm:pt>
    <dgm:pt modelId="{6700FEE7-4ABD-4EB6-B8FD-E21AC3105F70}" type="sibTrans" cxnId="{3E03621D-2FE7-46D3-A8E9-CACFA1E5CDD4}">
      <dgm:prSet/>
      <dgm:spPr/>
      <dgm:t>
        <a:bodyPr/>
        <a:lstStyle/>
        <a:p>
          <a:endParaRPr lang="en-US"/>
        </a:p>
      </dgm:t>
    </dgm:pt>
    <dgm:pt modelId="{E5F39652-35C9-0B4C-804A-611C21B5ED97}" type="pres">
      <dgm:prSet presAssocID="{7F8AA73F-72C3-476F-B8A0-82C51461ABE6}" presName="outerComposite" presStyleCnt="0">
        <dgm:presLayoutVars>
          <dgm:chMax val="5"/>
          <dgm:dir/>
          <dgm:resizeHandles val="exact"/>
        </dgm:presLayoutVars>
      </dgm:prSet>
      <dgm:spPr/>
    </dgm:pt>
    <dgm:pt modelId="{8ACF3197-EA4C-6D44-A672-338D9F1902B6}" type="pres">
      <dgm:prSet presAssocID="{7F8AA73F-72C3-476F-B8A0-82C51461ABE6}" presName="dummyMaxCanvas" presStyleCnt="0">
        <dgm:presLayoutVars/>
      </dgm:prSet>
      <dgm:spPr/>
    </dgm:pt>
    <dgm:pt modelId="{BC19C224-6C7E-0246-9C80-90AD55D4D40B}" type="pres">
      <dgm:prSet presAssocID="{7F8AA73F-72C3-476F-B8A0-82C51461ABE6}" presName="ThreeNodes_1" presStyleLbl="node1" presStyleIdx="0" presStyleCnt="3">
        <dgm:presLayoutVars>
          <dgm:bulletEnabled val="1"/>
        </dgm:presLayoutVars>
      </dgm:prSet>
      <dgm:spPr/>
    </dgm:pt>
    <dgm:pt modelId="{4AB88F4B-A9CE-924A-ABCA-C7FDE816AA8D}" type="pres">
      <dgm:prSet presAssocID="{7F8AA73F-72C3-476F-B8A0-82C51461ABE6}" presName="ThreeNodes_2" presStyleLbl="node1" presStyleIdx="1" presStyleCnt="3">
        <dgm:presLayoutVars>
          <dgm:bulletEnabled val="1"/>
        </dgm:presLayoutVars>
      </dgm:prSet>
      <dgm:spPr/>
    </dgm:pt>
    <dgm:pt modelId="{E0129F6E-6355-3F41-B6E3-0B5D7390E9D6}" type="pres">
      <dgm:prSet presAssocID="{7F8AA73F-72C3-476F-B8A0-82C51461ABE6}" presName="ThreeNodes_3" presStyleLbl="node1" presStyleIdx="2" presStyleCnt="3">
        <dgm:presLayoutVars>
          <dgm:bulletEnabled val="1"/>
        </dgm:presLayoutVars>
      </dgm:prSet>
      <dgm:spPr/>
    </dgm:pt>
    <dgm:pt modelId="{1C045D2B-68F7-6744-81EC-1EE3A399A740}" type="pres">
      <dgm:prSet presAssocID="{7F8AA73F-72C3-476F-B8A0-82C51461ABE6}" presName="ThreeConn_1-2" presStyleLbl="fgAccFollowNode1" presStyleIdx="0" presStyleCnt="2">
        <dgm:presLayoutVars>
          <dgm:bulletEnabled val="1"/>
        </dgm:presLayoutVars>
      </dgm:prSet>
      <dgm:spPr/>
    </dgm:pt>
    <dgm:pt modelId="{9945690D-05B6-2B44-9D2D-45AE17039C5F}" type="pres">
      <dgm:prSet presAssocID="{7F8AA73F-72C3-476F-B8A0-82C51461ABE6}" presName="ThreeConn_2-3" presStyleLbl="fgAccFollowNode1" presStyleIdx="1" presStyleCnt="2">
        <dgm:presLayoutVars>
          <dgm:bulletEnabled val="1"/>
        </dgm:presLayoutVars>
      </dgm:prSet>
      <dgm:spPr/>
    </dgm:pt>
    <dgm:pt modelId="{0DA0170D-8A19-3849-80C9-618FF57C4DC5}" type="pres">
      <dgm:prSet presAssocID="{7F8AA73F-72C3-476F-B8A0-82C51461ABE6}" presName="ThreeNodes_1_text" presStyleLbl="node1" presStyleIdx="2" presStyleCnt="3">
        <dgm:presLayoutVars>
          <dgm:bulletEnabled val="1"/>
        </dgm:presLayoutVars>
      </dgm:prSet>
      <dgm:spPr/>
    </dgm:pt>
    <dgm:pt modelId="{C9BBCCFA-1810-6D44-90E3-581995BE77BF}" type="pres">
      <dgm:prSet presAssocID="{7F8AA73F-72C3-476F-B8A0-82C51461ABE6}" presName="ThreeNodes_2_text" presStyleLbl="node1" presStyleIdx="2" presStyleCnt="3">
        <dgm:presLayoutVars>
          <dgm:bulletEnabled val="1"/>
        </dgm:presLayoutVars>
      </dgm:prSet>
      <dgm:spPr/>
    </dgm:pt>
    <dgm:pt modelId="{083EEDE3-F04B-D647-8FF1-5BEC11FA7810}" type="pres">
      <dgm:prSet presAssocID="{7F8AA73F-72C3-476F-B8A0-82C51461ABE6}" presName="ThreeNodes_3_text" presStyleLbl="node1" presStyleIdx="2" presStyleCnt="3">
        <dgm:presLayoutVars>
          <dgm:bulletEnabled val="1"/>
        </dgm:presLayoutVars>
      </dgm:prSet>
      <dgm:spPr/>
    </dgm:pt>
  </dgm:ptLst>
  <dgm:cxnLst>
    <dgm:cxn modelId="{0882D50F-B24C-4C7B-97CA-2CD53CF22FC9}" srcId="{7F8AA73F-72C3-476F-B8A0-82C51461ABE6}" destId="{2D79436C-54D6-494D-90AB-46D93F7AD242}" srcOrd="0" destOrd="0" parTransId="{F201FF4F-468A-4EA5-BA76-B6FE2B1A83B2}" sibTransId="{FBA643F3-17C4-45EF-957E-64645C27D7D6}"/>
    <dgm:cxn modelId="{3E03621D-2FE7-46D3-A8E9-CACFA1E5CDD4}" srcId="{7F8AA73F-72C3-476F-B8A0-82C51461ABE6}" destId="{823F1AA2-0399-406B-8C36-3A0C319C6710}" srcOrd="2" destOrd="0" parTransId="{0F8FB44F-88CA-4D89-9A67-700A7D9F6855}" sibTransId="{6700FEE7-4ABD-4EB6-B8FD-E21AC3105F70}"/>
    <dgm:cxn modelId="{C3CC1B25-E1ED-8646-9E5D-69163CB5BFD3}" type="presOf" srcId="{FBA643F3-17C4-45EF-957E-64645C27D7D6}" destId="{1C045D2B-68F7-6744-81EC-1EE3A399A740}" srcOrd="0" destOrd="0" presId="urn:microsoft.com/office/officeart/2005/8/layout/vProcess5"/>
    <dgm:cxn modelId="{B314362E-10FF-5142-B383-CB6DB1721385}" type="presOf" srcId="{2D79436C-54D6-494D-90AB-46D93F7AD242}" destId="{0DA0170D-8A19-3849-80C9-618FF57C4DC5}" srcOrd="1" destOrd="0" presId="urn:microsoft.com/office/officeart/2005/8/layout/vProcess5"/>
    <dgm:cxn modelId="{3911EF5E-4CF6-B34C-99E6-91B4A7234267}" type="presOf" srcId="{823F1AA2-0399-406B-8C36-3A0C319C6710}" destId="{083EEDE3-F04B-D647-8FF1-5BEC11FA7810}" srcOrd="1" destOrd="0" presId="urn:microsoft.com/office/officeart/2005/8/layout/vProcess5"/>
    <dgm:cxn modelId="{A16A0E5F-757D-1A4C-8989-8B7F2F8739D5}" type="presOf" srcId="{F55A9D04-FED1-4E56-9A4F-F01821759751}" destId="{C9BBCCFA-1810-6D44-90E3-581995BE77BF}" srcOrd="1" destOrd="0" presId="urn:microsoft.com/office/officeart/2005/8/layout/vProcess5"/>
    <dgm:cxn modelId="{48D11F8C-A57E-3044-9E0C-B55BD1E080CB}" type="presOf" srcId="{2D79436C-54D6-494D-90AB-46D93F7AD242}" destId="{BC19C224-6C7E-0246-9C80-90AD55D4D40B}" srcOrd="0" destOrd="0" presId="urn:microsoft.com/office/officeart/2005/8/layout/vProcess5"/>
    <dgm:cxn modelId="{C3829DA1-DA1E-7A44-AE3C-303D6F0E1B78}" type="presOf" srcId="{F55A9D04-FED1-4E56-9A4F-F01821759751}" destId="{4AB88F4B-A9CE-924A-ABCA-C7FDE816AA8D}" srcOrd="0" destOrd="0" presId="urn:microsoft.com/office/officeart/2005/8/layout/vProcess5"/>
    <dgm:cxn modelId="{4190C1CB-EFFB-4B45-BA0D-A79AA520E4D3}" type="presOf" srcId="{7F8AA73F-72C3-476F-B8A0-82C51461ABE6}" destId="{E5F39652-35C9-0B4C-804A-611C21B5ED97}" srcOrd="0" destOrd="0" presId="urn:microsoft.com/office/officeart/2005/8/layout/vProcess5"/>
    <dgm:cxn modelId="{21AF40D3-A58D-094D-8FA2-E06402E92D74}" type="presOf" srcId="{EC040400-FB23-42E8-AC96-3D16A41F0D17}" destId="{9945690D-05B6-2B44-9D2D-45AE17039C5F}" srcOrd="0" destOrd="0" presId="urn:microsoft.com/office/officeart/2005/8/layout/vProcess5"/>
    <dgm:cxn modelId="{C21B04E0-FD56-4388-AF50-2A3C0BFD5042}" srcId="{7F8AA73F-72C3-476F-B8A0-82C51461ABE6}" destId="{F55A9D04-FED1-4E56-9A4F-F01821759751}" srcOrd="1" destOrd="0" parTransId="{BD1B6C7A-745A-4754-AD08-1913503456B2}" sibTransId="{EC040400-FB23-42E8-AC96-3D16A41F0D17}"/>
    <dgm:cxn modelId="{6E98C4F3-4AF9-344E-82E2-E087757F8056}" type="presOf" srcId="{823F1AA2-0399-406B-8C36-3A0C319C6710}" destId="{E0129F6E-6355-3F41-B6E3-0B5D7390E9D6}" srcOrd="0" destOrd="0" presId="urn:microsoft.com/office/officeart/2005/8/layout/vProcess5"/>
    <dgm:cxn modelId="{CF9F2BD1-0A80-344F-9742-EF490249BB44}" type="presParOf" srcId="{E5F39652-35C9-0B4C-804A-611C21B5ED97}" destId="{8ACF3197-EA4C-6D44-A672-338D9F1902B6}" srcOrd="0" destOrd="0" presId="urn:microsoft.com/office/officeart/2005/8/layout/vProcess5"/>
    <dgm:cxn modelId="{34C9D332-F438-B24A-B597-7EE5FEC4BEE7}" type="presParOf" srcId="{E5F39652-35C9-0B4C-804A-611C21B5ED97}" destId="{BC19C224-6C7E-0246-9C80-90AD55D4D40B}" srcOrd="1" destOrd="0" presId="urn:microsoft.com/office/officeart/2005/8/layout/vProcess5"/>
    <dgm:cxn modelId="{6A1D15F1-73A6-F149-A322-1DE0D5B847E9}" type="presParOf" srcId="{E5F39652-35C9-0B4C-804A-611C21B5ED97}" destId="{4AB88F4B-A9CE-924A-ABCA-C7FDE816AA8D}" srcOrd="2" destOrd="0" presId="urn:microsoft.com/office/officeart/2005/8/layout/vProcess5"/>
    <dgm:cxn modelId="{5FED59F3-E12B-9445-8604-F58F40C906ED}" type="presParOf" srcId="{E5F39652-35C9-0B4C-804A-611C21B5ED97}" destId="{E0129F6E-6355-3F41-B6E3-0B5D7390E9D6}" srcOrd="3" destOrd="0" presId="urn:microsoft.com/office/officeart/2005/8/layout/vProcess5"/>
    <dgm:cxn modelId="{096A4015-7160-8A40-BC62-5EC4F60B95F9}" type="presParOf" srcId="{E5F39652-35C9-0B4C-804A-611C21B5ED97}" destId="{1C045D2B-68F7-6744-81EC-1EE3A399A740}" srcOrd="4" destOrd="0" presId="urn:microsoft.com/office/officeart/2005/8/layout/vProcess5"/>
    <dgm:cxn modelId="{3FC7BB3C-3D52-4845-ABEC-BD6B066871CC}" type="presParOf" srcId="{E5F39652-35C9-0B4C-804A-611C21B5ED97}" destId="{9945690D-05B6-2B44-9D2D-45AE17039C5F}" srcOrd="5" destOrd="0" presId="urn:microsoft.com/office/officeart/2005/8/layout/vProcess5"/>
    <dgm:cxn modelId="{5DABAEEA-3E7D-874B-AAFF-30AC50BA30BB}" type="presParOf" srcId="{E5F39652-35C9-0B4C-804A-611C21B5ED97}" destId="{0DA0170D-8A19-3849-80C9-618FF57C4DC5}" srcOrd="6" destOrd="0" presId="urn:microsoft.com/office/officeart/2005/8/layout/vProcess5"/>
    <dgm:cxn modelId="{E04661FE-700E-C54E-BB08-4A8D9A73E75D}" type="presParOf" srcId="{E5F39652-35C9-0B4C-804A-611C21B5ED97}" destId="{C9BBCCFA-1810-6D44-90E3-581995BE77BF}" srcOrd="7" destOrd="0" presId="urn:microsoft.com/office/officeart/2005/8/layout/vProcess5"/>
    <dgm:cxn modelId="{2E153869-3D66-A84A-B87E-9DFE539BF31A}" type="presParOf" srcId="{E5F39652-35C9-0B4C-804A-611C21B5ED97}" destId="{083EEDE3-F04B-D647-8FF1-5BEC11FA7810}" srcOrd="8"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8AA73F-72C3-476F-B8A0-82C51461ABE6}"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2D79436C-54D6-494D-90AB-46D93F7AD242}">
      <dgm:prSet/>
      <dgm:spPr/>
      <dgm:t>
        <a:bodyPr/>
        <a:lstStyle/>
        <a:p>
          <a:r>
            <a:rPr lang="en-US" b="1"/>
            <a:t>Efficient Stock Search:</a:t>
          </a:r>
          <a:r>
            <a:rPr lang="en-US"/>
            <a:t> Our robust search functionality allows users to quickly find and explore a wide range of cryptocurrencies, ensuring they have all the information they need at their fingertips.</a:t>
          </a:r>
        </a:p>
      </dgm:t>
    </dgm:pt>
    <dgm:pt modelId="{F201FF4F-468A-4EA5-BA76-B6FE2B1A83B2}" type="parTrans" cxnId="{0882D50F-B24C-4C7B-97CA-2CD53CF22FC9}">
      <dgm:prSet/>
      <dgm:spPr/>
      <dgm:t>
        <a:bodyPr/>
        <a:lstStyle/>
        <a:p>
          <a:endParaRPr lang="en-US"/>
        </a:p>
      </dgm:t>
    </dgm:pt>
    <dgm:pt modelId="{FBA643F3-17C4-45EF-957E-64645C27D7D6}" type="sibTrans" cxnId="{0882D50F-B24C-4C7B-97CA-2CD53CF22FC9}">
      <dgm:prSet/>
      <dgm:spPr/>
      <dgm:t>
        <a:bodyPr/>
        <a:lstStyle/>
        <a:p>
          <a:endParaRPr lang="en-US"/>
        </a:p>
      </dgm:t>
    </dgm:pt>
    <dgm:pt modelId="{F55A9D04-FED1-4E56-9A4F-F01821759751}">
      <dgm:prSet/>
      <dgm:spPr/>
      <dgm:t>
        <a:bodyPr/>
        <a:lstStyle/>
        <a:p>
          <a:r>
            <a:rPr lang="en-US" b="1"/>
            <a:t>Comprehensive Portfolio Management:</a:t>
          </a:r>
          <a:r>
            <a:rPr lang="en-US"/>
            <a:t> Coin Nexus enables users to manage their investments and track the performance of their portfolio in real-time, offering a clear overview of their financial position.</a:t>
          </a:r>
        </a:p>
      </dgm:t>
    </dgm:pt>
    <dgm:pt modelId="{BD1B6C7A-745A-4754-AD08-1913503456B2}" type="parTrans" cxnId="{C21B04E0-FD56-4388-AF50-2A3C0BFD5042}">
      <dgm:prSet/>
      <dgm:spPr/>
      <dgm:t>
        <a:bodyPr/>
        <a:lstStyle/>
        <a:p>
          <a:endParaRPr lang="en-US"/>
        </a:p>
      </dgm:t>
    </dgm:pt>
    <dgm:pt modelId="{EC040400-FB23-42E8-AC96-3D16A41F0D17}" type="sibTrans" cxnId="{C21B04E0-FD56-4388-AF50-2A3C0BFD5042}">
      <dgm:prSet/>
      <dgm:spPr/>
      <dgm:t>
        <a:bodyPr/>
        <a:lstStyle/>
        <a:p>
          <a:endParaRPr lang="en-US"/>
        </a:p>
      </dgm:t>
    </dgm:pt>
    <dgm:pt modelId="{823F1AA2-0399-406B-8C36-3A0C319C6710}">
      <dgm:prSet/>
      <dgm:spPr/>
      <dgm:t>
        <a:bodyPr/>
        <a:lstStyle/>
        <a:p>
          <a:r>
            <a:rPr lang="en-US" b="1"/>
            <a:t>Transparent Order Management:</a:t>
          </a:r>
          <a:r>
            <a:rPr lang="en-US"/>
            <a:t> The platform provides detailed tracking of both placed and completed orders, offering users full transparency over their transactions.</a:t>
          </a:r>
        </a:p>
      </dgm:t>
    </dgm:pt>
    <dgm:pt modelId="{0F8FB44F-88CA-4D89-9A67-700A7D9F6855}" type="parTrans" cxnId="{3E03621D-2FE7-46D3-A8E9-CACFA1E5CDD4}">
      <dgm:prSet/>
      <dgm:spPr/>
      <dgm:t>
        <a:bodyPr/>
        <a:lstStyle/>
        <a:p>
          <a:endParaRPr lang="en-US"/>
        </a:p>
      </dgm:t>
    </dgm:pt>
    <dgm:pt modelId="{6700FEE7-4ABD-4EB6-B8FD-E21AC3105F70}" type="sibTrans" cxnId="{3E03621D-2FE7-46D3-A8E9-CACFA1E5CDD4}">
      <dgm:prSet/>
      <dgm:spPr/>
      <dgm:t>
        <a:bodyPr/>
        <a:lstStyle/>
        <a:p>
          <a:endParaRPr lang="en-US"/>
        </a:p>
      </dgm:t>
    </dgm:pt>
    <dgm:pt modelId="{5BD58F81-C753-4252-B7A6-1D05E8E5B27F}">
      <dgm:prSet/>
      <dgm:spPr/>
      <dgm:t>
        <a:bodyPr/>
        <a:lstStyle/>
        <a:p>
          <a:r>
            <a:rPr lang="en-US" b="1"/>
            <a:t>User-Friendly Account Management:</a:t>
          </a:r>
          <a:r>
            <a:rPr lang="en-US"/>
            <a:t> With features that streamline the sign-up, login, and account recovery processes, including forgotten and reset password options, we ensure that managing your account is straightforward and secure.</a:t>
          </a:r>
        </a:p>
      </dgm:t>
    </dgm:pt>
    <dgm:pt modelId="{FF91250C-0E72-479A-807A-611FA8A399E1}" type="parTrans" cxnId="{69310195-E744-4C68-AC37-A55F09C1F9BB}">
      <dgm:prSet/>
      <dgm:spPr/>
      <dgm:t>
        <a:bodyPr/>
        <a:lstStyle/>
        <a:p>
          <a:endParaRPr lang="en-US"/>
        </a:p>
      </dgm:t>
    </dgm:pt>
    <dgm:pt modelId="{138468B3-4C57-48A8-8228-DF91E6D1FF98}" type="sibTrans" cxnId="{69310195-E744-4C68-AC37-A55F09C1F9BB}">
      <dgm:prSet/>
      <dgm:spPr/>
      <dgm:t>
        <a:bodyPr/>
        <a:lstStyle/>
        <a:p>
          <a:endParaRPr lang="en-US"/>
        </a:p>
      </dgm:t>
    </dgm:pt>
    <dgm:pt modelId="{E5F39652-35C9-0B4C-804A-611C21B5ED97}" type="pres">
      <dgm:prSet presAssocID="{7F8AA73F-72C3-476F-B8A0-82C51461ABE6}" presName="outerComposite" presStyleCnt="0">
        <dgm:presLayoutVars>
          <dgm:chMax val="5"/>
          <dgm:dir/>
          <dgm:resizeHandles val="exact"/>
        </dgm:presLayoutVars>
      </dgm:prSet>
      <dgm:spPr/>
    </dgm:pt>
    <dgm:pt modelId="{8ACF3197-EA4C-6D44-A672-338D9F1902B6}" type="pres">
      <dgm:prSet presAssocID="{7F8AA73F-72C3-476F-B8A0-82C51461ABE6}" presName="dummyMaxCanvas" presStyleCnt="0">
        <dgm:presLayoutVars/>
      </dgm:prSet>
      <dgm:spPr/>
    </dgm:pt>
    <dgm:pt modelId="{07BE6640-314D-C843-B16D-602190F93E33}" type="pres">
      <dgm:prSet presAssocID="{7F8AA73F-72C3-476F-B8A0-82C51461ABE6}" presName="FourNodes_1" presStyleLbl="node1" presStyleIdx="0" presStyleCnt="4" custLinFactNeighborX="8" custLinFactNeighborY="-10106">
        <dgm:presLayoutVars>
          <dgm:bulletEnabled val="1"/>
        </dgm:presLayoutVars>
      </dgm:prSet>
      <dgm:spPr/>
    </dgm:pt>
    <dgm:pt modelId="{65BA710A-4954-DF45-A808-B78894A4F79C}" type="pres">
      <dgm:prSet presAssocID="{7F8AA73F-72C3-476F-B8A0-82C51461ABE6}" presName="FourNodes_2" presStyleLbl="node1" presStyleIdx="1" presStyleCnt="4">
        <dgm:presLayoutVars>
          <dgm:bulletEnabled val="1"/>
        </dgm:presLayoutVars>
      </dgm:prSet>
      <dgm:spPr/>
    </dgm:pt>
    <dgm:pt modelId="{0E2DF4C4-BD67-2B47-A62D-DD1C3F732335}" type="pres">
      <dgm:prSet presAssocID="{7F8AA73F-72C3-476F-B8A0-82C51461ABE6}" presName="FourNodes_3" presStyleLbl="node1" presStyleIdx="2" presStyleCnt="4">
        <dgm:presLayoutVars>
          <dgm:bulletEnabled val="1"/>
        </dgm:presLayoutVars>
      </dgm:prSet>
      <dgm:spPr/>
    </dgm:pt>
    <dgm:pt modelId="{AD21149D-5A7B-A843-BB1F-CC98AEFCE27B}" type="pres">
      <dgm:prSet presAssocID="{7F8AA73F-72C3-476F-B8A0-82C51461ABE6}" presName="FourNodes_4" presStyleLbl="node1" presStyleIdx="3" presStyleCnt="4">
        <dgm:presLayoutVars>
          <dgm:bulletEnabled val="1"/>
        </dgm:presLayoutVars>
      </dgm:prSet>
      <dgm:spPr/>
    </dgm:pt>
    <dgm:pt modelId="{DC6570AA-EF96-AB4F-B691-48A2886028BF}" type="pres">
      <dgm:prSet presAssocID="{7F8AA73F-72C3-476F-B8A0-82C51461ABE6}" presName="FourConn_1-2" presStyleLbl="fgAccFollowNode1" presStyleIdx="0" presStyleCnt="3">
        <dgm:presLayoutVars>
          <dgm:bulletEnabled val="1"/>
        </dgm:presLayoutVars>
      </dgm:prSet>
      <dgm:spPr/>
    </dgm:pt>
    <dgm:pt modelId="{6EC01FB6-9BA4-4549-A89F-72D4967A4A08}" type="pres">
      <dgm:prSet presAssocID="{7F8AA73F-72C3-476F-B8A0-82C51461ABE6}" presName="FourConn_2-3" presStyleLbl="fgAccFollowNode1" presStyleIdx="1" presStyleCnt="3">
        <dgm:presLayoutVars>
          <dgm:bulletEnabled val="1"/>
        </dgm:presLayoutVars>
      </dgm:prSet>
      <dgm:spPr/>
    </dgm:pt>
    <dgm:pt modelId="{C043B5A3-9944-4841-9801-B2801E80E37F}" type="pres">
      <dgm:prSet presAssocID="{7F8AA73F-72C3-476F-B8A0-82C51461ABE6}" presName="FourConn_3-4" presStyleLbl="fgAccFollowNode1" presStyleIdx="2" presStyleCnt="3">
        <dgm:presLayoutVars>
          <dgm:bulletEnabled val="1"/>
        </dgm:presLayoutVars>
      </dgm:prSet>
      <dgm:spPr/>
    </dgm:pt>
    <dgm:pt modelId="{48BAE6A1-8E92-5246-AF4D-D2D172C4049E}" type="pres">
      <dgm:prSet presAssocID="{7F8AA73F-72C3-476F-B8A0-82C51461ABE6}" presName="FourNodes_1_text" presStyleLbl="node1" presStyleIdx="3" presStyleCnt="4">
        <dgm:presLayoutVars>
          <dgm:bulletEnabled val="1"/>
        </dgm:presLayoutVars>
      </dgm:prSet>
      <dgm:spPr/>
    </dgm:pt>
    <dgm:pt modelId="{C2F987A5-D8B1-4D43-B7A2-65EDEE4FBA8D}" type="pres">
      <dgm:prSet presAssocID="{7F8AA73F-72C3-476F-B8A0-82C51461ABE6}" presName="FourNodes_2_text" presStyleLbl="node1" presStyleIdx="3" presStyleCnt="4">
        <dgm:presLayoutVars>
          <dgm:bulletEnabled val="1"/>
        </dgm:presLayoutVars>
      </dgm:prSet>
      <dgm:spPr/>
    </dgm:pt>
    <dgm:pt modelId="{BB05CC3E-6326-FF45-BE54-589C67BABE02}" type="pres">
      <dgm:prSet presAssocID="{7F8AA73F-72C3-476F-B8A0-82C51461ABE6}" presName="FourNodes_3_text" presStyleLbl="node1" presStyleIdx="3" presStyleCnt="4">
        <dgm:presLayoutVars>
          <dgm:bulletEnabled val="1"/>
        </dgm:presLayoutVars>
      </dgm:prSet>
      <dgm:spPr/>
    </dgm:pt>
    <dgm:pt modelId="{3BD2940D-314B-7F4F-B5D5-992A38BBCB8C}" type="pres">
      <dgm:prSet presAssocID="{7F8AA73F-72C3-476F-B8A0-82C51461ABE6}" presName="FourNodes_4_text" presStyleLbl="node1" presStyleIdx="3" presStyleCnt="4">
        <dgm:presLayoutVars>
          <dgm:bulletEnabled val="1"/>
        </dgm:presLayoutVars>
      </dgm:prSet>
      <dgm:spPr/>
    </dgm:pt>
  </dgm:ptLst>
  <dgm:cxnLst>
    <dgm:cxn modelId="{0882D50F-B24C-4C7B-97CA-2CD53CF22FC9}" srcId="{7F8AA73F-72C3-476F-B8A0-82C51461ABE6}" destId="{2D79436C-54D6-494D-90AB-46D93F7AD242}" srcOrd="0" destOrd="0" parTransId="{F201FF4F-468A-4EA5-BA76-B6FE2B1A83B2}" sibTransId="{FBA643F3-17C4-45EF-957E-64645C27D7D6}"/>
    <dgm:cxn modelId="{F591FF15-D56F-2240-9575-6D8801E9FEEC}" type="presOf" srcId="{6700FEE7-4ABD-4EB6-B8FD-E21AC3105F70}" destId="{C043B5A3-9944-4841-9801-B2801E80E37F}" srcOrd="0" destOrd="0" presId="urn:microsoft.com/office/officeart/2005/8/layout/vProcess5"/>
    <dgm:cxn modelId="{429BF61B-B5A9-3547-A5CA-4507B77DF2B0}" type="presOf" srcId="{823F1AA2-0399-406B-8C36-3A0C319C6710}" destId="{BB05CC3E-6326-FF45-BE54-589C67BABE02}" srcOrd="1" destOrd="0" presId="urn:microsoft.com/office/officeart/2005/8/layout/vProcess5"/>
    <dgm:cxn modelId="{3E03621D-2FE7-46D3-A8E9-CACFA1E5CDD4}" srcId="{7F8AA73F-72C3-476F-B8A0-82C51461ABE6}" destId="{823F1AA2-0399-406B-8C36-3A0C319C6710}" srcOrd="2" destOrd="0" parTransId="{0F8FB44F-88CA-4D89-9A67-700A7D9F6855}" sibTransId="{6700FEE7-4ABD-4EB6-B8FD-E21AC3105F70}"/>
    <dgm:cxn modelId="{E0F3F52E-3C29-5E48-87B8-7780E4E7A9CF}" type="presOf" srcId="{5BD58F81-C753-4252-B7A6-1D05E8E5B27F}" destId="{3BD2940D-314B-7F4F-B5D5-992A38BBCB8C}" srcOrd="1" destOrd="0" presId="urn:microsoft.com/office/officeart/2005/8/layout/vProcess5"/>
    <dgm:cxn modelId="{E2D8EB45-7A68-9F45-94FA-7CD821D0C41C}" type="presOf" srcId="{2D79436C-54D6-494D-90AB-46D93F7AD242}" destId="{48BAE6A1-8E92-5246-AF4D-D2D172C4049E}" srcOrd="1" destOrd="0" presId="urn:microsoft.com/office/officeart/2005/8/layout/vProcess5"/>
    <dgm:cxn modelId="{6A814282-DAD9-A644-A50E-231B23E77A96}" type="presOf" srcId="{F55A9D04-FED1-4E56-9A4F-F01821759751}" destId="{65BA710A-4954-DF45-A808-B78894A4F79C}" srcOrd="0" destOrd="0" presId="urn:microsoft.com/office/officeart/2005/8/layout/vProcess5"/>
    <dgm:cxn modelId="{F515D78D-4F61-4949-845D-E80108050C6E}" type="presOf" srcId="{5BD58F81-C753-4252-B7A6-1D05E8E5B27F}" destId="{AD21149D-5A7B-A843-BB1F-CC98AEFCE27B}" srcOrd="0" destOrd="0" presId="urn:microsoft.com/office/officeart/2005/8/layout/vProcess5"/>
    <dgm:cxn modelId="{69310195-E744-4C68-AC37-A55F09C1F9BB}" srcId="{7F8AA73F-72C3-476F-B8A0-82C51461ABE6}" destId="{5BD58F81-C753-4252-B7A6-1D05E8E5B27F}" srcOrd="3" destOrd="0" parTransId="{FF91250C-0E72-479A-807A-611FA8A399E1}" sibTransId="{138468B3-4C57-48A8-8228-DF91E6D1FF98}"/>
    <dgm:cxn modelId="{74D5DC9F-E00E-C841-AB7D-103CF36EA5C4}" type="presOf" srcId="{EC040400-FB23-42E8-AC96-3D16A41F0D17}" destId="{6EC01FB6-9BA4-4549-A89F-72D4967A4A08}" srcOrd="0" destOrd="0" presId="urn:microsoft.com/office/officeart/2005/8/layout/vProcess5"/>
    <dgm:cxn modelId="{42A333A5-2EE1-624A-BE51-F2531D44BB7D}" type="presOf" srcId="{2D79436C-54D6-494D-90AB-46D93F7AD242}" destId="{07BE6640-314D-C843-B16D-602190F93E33}" srcOrd="0" destOrd="0" presId="urn:microsoft.com/office/officeart/2005/8/layout/vProcess5"/>
    <dgm:cxn modelId="{2EB8F0B1-89B7-9441-BC52-12D87DFFD818}" type="presOf" srcId="{FBA643F3-17C4-45EF-957E-64645C27D7D6}" destId="{DC6570AA-EF96-AB4F-B691-48A2886028BF}" srcOrd="0" destOrd="0" presId="urn:microsoft.com/office/officeart/2005/8/layout/vProcess5"/>
    <dgm:cxn modelId="{4190C1CB-EFFB-4B45-BA0D-A79AA520E4D3}" type="presOf" srcId="{7F8AA73F-72C3-476F-B8A0-82C51461ABE6}" destId="{E5F39652-35C9-0B4C-804A-611C21B5ED97}" srcOrd="0" destOrd="0" presId="urn:microsoft.com/office/officeart/2005/8/layout/vProcess5"/>
    <dgm:cxn modelId="{0BD536D8-6E1C-6E4A-B100-B1BB6A811279}" type="presOf" srcId="{F55A9D04-FED1-4E56-9A4F-F01821759751}" destId="{C2F987A5-D8B1-4D43-B7A2-65EDEE4FBA8D}" srcOrd="1" destOrd="0" presId="urn:microsoft.com/office/officeart/2005/8/layout/vProcess5"/>
    <dgm:cxn modelId="{C21B04E0-FD56-4388-AF50-2A3C0BFD5042}" srcId="{7F8AA73F-72C3-476F-B8A0-82C51461ABE6}" destId="{F55A9D04-FED1-4E56-9A4F-F01821759751}" srcOrd="1" destOrd="0" parTransId="{BD1B6C7A-745A-4754-AD08-1913503456B2}" sibTransId="{EC040400-FB23-42E8-AC96-3D16A41F0D17}"/>
    <dgm:cxn modelId="{451F15FD-3E50-6448-A5AC-AA3A9EBA88BD}" type="presOf" srcId="{823F1AA2-0399-406B-8C36-3A0C319C6710}" destId="{0E2DF4C4-BD67-2B47-A62D-DD1C3F732335}" srcOrd="0" destOrd="0" presId="urn:microsoft.com/office/officeart/2005/8/layout/vProcess5"/>
    <dgm:cxn modelId="{CF9F2BD1-0A80-344F-9742-EF490249BB44}" type="presParOf" srcId="{E5F39652-35C9-0B4C-804A-611C21B5ED97}" destId="{8ACF3197-EA4C-6D44-A672-338D9F1902B6}" srcOrd="0" destOrd="0" presId="urn:microsoft.com/office/officeart/2005/8/layout/vProcess5"/>
    <dgm:cxn modelId="{23603AC5-946A-BC41-B099-0963953D72D5}" type="presParOf" srcId="{E5F39652-35C9-0B4C-804A-611C21B5ED97}" destId="{07BE6640-314D-C843-B16D-602190F93E33}" srcOrd="1" destOrd="0" presId="urn:microsoft.com/office/officeart/2005/8/layout/vProcess5"/>
    <dgm:cxn modelId="{19669EAF-36EE-2341-9B13-10B4B17E5F4E}" type="presParOf" srcId="{E5F39652-35C9-0B4C-804A-611C21B5ED97}" destId="{65BA710A-4954-DF45-A808-B78894A4F79C}" srcOrd="2" destOrd="0" presId="urn:microsoft.com/office/officeart/2005/8/layout/vProcess5"/>
    <dgm:cxn modelId="{49EFBA58-A09F-8644-8468-2986F8B28E17}" type="presParOf" srcId="{E5F39652-35C9-0B4C-804A-611C21B5ED97}" destId="{0E2DF4C4-BD67-2B47-A62D-DD1C3F732335}" srcOrd="3" destOrd="0" presId="urn:microsoft.com/office/officeart/2005/8/layout/vProcess5"/>
    <dgm:cxn modelId="{344A09EA-6134-894C-B1BA-33CEF441B105}" type="presParOf" srcId="{E5F39652-35C9-0B4C-804A-611C21B5ED97}" destId="{AD21149D-5A7B-A843-BB1F-CC98AEFCE27B}" srcOrd="4" destOrd="0" presId="urn:microsoft.com/office/officeart/2005/8/layout/vProcess5"/>
    <dgm:cxn modelId="{ED08DC26-85DC-CC46-AF6E-84EC44D95455}" type="presParOf" srcId="{E5F39652-35C9-0B4C-804A-611C21B5ED97}" destId="{DC6570AA-EF96-AB4F-B691-48A2886028BF}" srcOrd="5" destOrd="0" presId="urn:microsoft.com/office/officeart/2005/8/layout/vProcess5"/>
    <dgm:cxn modelId="{F4B038DE-6201-5243-9726-169B71FAD88E}" type="presParOf" srcId="{E5F39652-35C9-0B4C-804A-611C21B5ED97}" destId="{6EC01FB6-9BA4-4549-A89F-72D4967A4A08}" srcOrd="6" destOrd="0" presId="urn:microsoft.com/office/officeart/2005/8/layout/vProcess5"/>
    <dgm:cxn modelId="{C3D6F20F-8004-5C4D-B922-93710B9C4C2E}" type="presParOf" srcId="{E5F39652-35C9-0B4C-804A-611C21B5ED97}" destId="{C043B5A3-9944-4841-9801-B2801E80E37F}" srcOrd="7" destOrd="0" presId="urn:microsoft.com/office/officeart/2005/8/layout/vProcess5"/>
    <dgm:cxn modelId="{63BAAECC-2CB8-374E-8118-4F162F49D603}" type="presParOf" srcId="{E5F39652-35C9-0B4C-804A-611C21B5ED97}" destId="{48BAE6A1-8E92-5246-AF4D-D2D172C4049E}" srcOrd="8" destOrd="0" presId="urn:microsoft.com/office/officeart/2005/8/layout/vProcess5"/>
    <dgm:cxn modelId="{7520E521-8054-3843-9F18-5AD8AEDF9EDD}" type="presParOf" srcId="{E5F39652-35C9-0B4C-804A-611C21B5ED97}" destId="{C2F987A5-D8B1-4D43-B7A2-65EDEE4FBA8D}" srcOrd="9" destOrd="0" presId="urn:microsoft.com/office/officeart/2005/8/layout/vProcess5"/>
    <dgm:cxn modelId="{9CF8E649-3277-C84C-AABA-6F6DC907DD30}" type="presParOf" srcId="{E5F39652-35C9-0B4C-804A-611C21B5ED97}" destId="{BB05CC3E-6326-FF45-BE54-589C67BABE02}" srcOrd="10" destOrd="0" presId="urn:microsoft.com/office/officeart/2005/8/layout/vProcess5"/>
    <dgm:cxn modelId="{9A77BD97-6528-E740-9420-17C35C28735F}" type="presParOf" srcId="{E5F39652-35C9-0B4C-804A-611C21B5ED97}" destId="{3BD2940D-314B-7F4F-B5D5-992A38BBCB8C}" srcOrd="11"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D39927-AD36-4D1A-B8AB-161D1A4E07D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B03597D-915B-472A-A52A-A6854F1D636B}">
      <dgm:prSet/>
      <dgm:spPr/>
      <dgm:t>
        <a:bodyPr/>
        <a:lstStyle/>
        <a:p>
          <a:r>
            <a:rPr lang="en-US" b="1"/>
            <a:t>Color Palette: </a:t>
          </a:r>
          <a:r>
            <a:rPr lang="en-US"/>
            <a:t>Buy Button (Green), Sell Button (Red), Watchlist Button (Light Blue), Menu Buttons (Grey)</a:t>
          </a:r>
        </a:p>
      </dgm:t>
    </dgm:pt>
    <dgm:pt modelId="{44DD8E5C-6A94-4E55-BC33-35E0AAC57FAD}" type="parTrans" cxnId="{7016BF35-D249-4E57-B3EA-F5B75DBDE278}">
      <dgm:prSet/>
      <dgm:spPr/>
      <dgm:t>
        <a:bodyPr/>
        <a:lstStyle/>
        <a:p>
          <a:endParaRPr lang="en-US"/>
        </a:p>
      </dgm:t>
    </dgm:pt>
    <dgm:pt modelId="{AAC2FEBC-5270-45EA-BAD9-13FD6A54092C}" type="sibTrans" cxnId="{7016BF35-D249-4E57-B3EA-F5B75DBDE278}">
      <dgm:prSet/>
      <dgm:spPr/>
      <dgm:t>
        <a:bodyPr/>
        <a:lstStyle/>
        <a:p>
          <a:endParaRPr lang="en-US"/>
        </a:p>
      </dgm:t>
    </dgm:pt>
    <dgm:pt modelId="{23C3A93B-F785-42A0-8391-E22EB1C26EB0}">
      <dgm:prSet/>
      <dgm:spPr/>
      <dgm:t>
        <a:bodyPr/>
        <a:lstStyle/>
        <a:p>
          <a:r>
            <a:rPr lang="en-US" b="1"/>
            <a:t>Consistency for Recognition: </a:t>
          </a:r>
          <a:r>
            <a:rPr lang="en-US"/>
            <a:t>Maintain consistent color scheme for cohesive user experience and easy navigation.</a:t>
          </a:r>
        </a:p>
      </dgm:t>
    </dgm:pt>
    <dgm:pt modelId="{DA3FE21B-36DC-4EA0-8D8F-DD71C9FF24AF}" type="parTrans" cxnId="{C809B29C-6086-43AD-AB2D-F0939B34E5C3}">
      <dgm:prSet/>
      <dgm:spPr/>
      <dgm:t>
        <a:bodyPr/>
        <a:lstStyle/>
        <a:p>
          <a:endParaRPr lang="en-US"/>
        </a:p>
      </dgm:t>
    </dgm:pt>
    <dgm:pt modelId="{9E184B45-1CB9-42AB-8FB7-D62E6F132B70}" type="sibTrans" cxnId="{C809B29C-6086-43AD-AB2D-F0939B34E5C3}">
      <dgm:prSet/>
      <dgm:spPr/>
      <dgm:t>
        <a:bodyPr/>
        <a:lstStyle/>
        <a:p>
          <a:endParaRPr lang="en-US"/>
        </a:p>
      </dgm:t>
    </dgm:pt>
    <dgm:pt modelId="{38904A60-6C8C-45B2-9A2A-E9F2BD33B6F8}">
      <dgm:prSet/>
      <dgm:spPr/>
      <dgm:t>
        <a:bodyPr/>
        <a:lstStyle/>
        <a:p>
          <a:r>
            <a:rPr lang="en-US" b="1"/>
            <a:t>Accessibility and Readability: </a:t>
          </a:r>
          <a:r>
            <a:rPr lang="en-US"/>
            <a:t>Ensured colors meet accessibility standards with high contrast for improved readability.</a:t>
          </a:r>
        </a:p>
      </dgm:t>
    </dgm:pt>
    <dgm:pt modelId="{91F79B91-1232-4E5F-8BDD-EED5254C3827}" type="parTrans" cxnId="{B26FD1B4-4C8B-4E31-84BD-7ABBB62DF730}">
      <dgm:prSet/>
      <dgm:spPr/>
      <dgm:t>
        <a:bodyPr/>
        <a:lstStyle/>
        <a:p>
          <a:endParaRPr lang="en-US"/>
        </a:p>
      </dgm:t>
    </dgm:pt>
    <dgm:pt modelId="{820A98A2-5377-4B45-9EDC-B26EE1B85572}" type="sibTrans" cxnId="{B26FD1B4-4C8B-4E31-84BD-7ABBB62DF730}">
      <dgm:prSet/>
      <dgm:spPr/>
      <dgm:t>
        <a:bodyPr/>
        <a:lstStyle/>
        <a:p>
          <a:endParaRPr lang="en-US"/>
        </a:p>
      </dgm:t>
    </dgm:pt>
    <dgm:pt modelId="{26663A0B-4C7E-4639-8A4E-0B94951FCDCC}">
      <dgm:prSet/>
      <dgm:spPr/>
      <dgm:t>
        <a:bodyPr/>
        <a:lstStyle/>
        <a:p>
          <a:r>
            <a:rPr lang="en-US" b="1"/>
            <a:t>Psychological Impact and Trust: </a:t>
          </a:r>
          <a:r>
            <a:rPr lang="en-US"/>
            <a:t>Leveraged color psychology to evoke trust and align emotions with user interactions.</a:t>
          </a:r>
        </a:p>
      </dgm:t>
    </dgm:pt>
    <dgm:pt modelId="{0F8ADCE4-A87C-4923-B894-722E53946E31}" type="parTrans" cxnId="{80B2BC00-650B-4F99-B4FC-361DF3FFB9C7}">
      <dgm:prSet/>
      <dgm:spPr/>
      <dgm:t>
        <a:bodyPr/>
        <a:lstStyle/>
        <a:p>
          <a:endParaRPr lang="en-US"/>
        </a:p>
      </dgm:t>
    </dgm:pt>
    <dgm:pt modelId="{92437C0C-7ECA-498C-8CDB-D80DDF645947}" type="sibTrans" cxnId="{80B2BC00-650B-4F99-B4FC-361DF3FFB9C7}">
      <dgm:prSet/>
      <dgm:spPr/>
      <dgm:t>
        <a:bodyPr/>
        <a:lstStyle/>
        <a:p>
          <a:endParaRPr lang="en-US"/>
        </a:p>
      </dgm:t>
    </dgm:pt>
    <dgm:pt modelId="{E2B12D57-FDB1-4E59-94A7-FDF7E1574DE7}" type="pres">
      <dgm:prSet presAssocID="{0FD39927-AD36-4D1A-B8AB-161D1A4E07D1}" presName="root" presStyleCnt="0">
        <dgm:presLayoutVars>
          <dgm:dir/>
          <dgm:resizeHandles val="exact"/>
        </dgm:presLayoutVars>
      </dgm:prSet>
      <dgm:spPr/>
    </dgm:pt>
    <dgm:pt modelId="{4C7B47F2-02FD-40B7-9D09-25C787593000}" type="pres">
      <dgm:prSet presAssocID="{0FD39927-AD36-4D1A-B8AB-161D1A4E07D1}" presName="container" presStyleCnt="0">
        <dgm:presLayoutVars>
          <dgm:dir/>
          <dgm:resizeHandles val="exact"/>
        </dgm:presLayoutVars>
      </dgm:prSet>
      <dgm:spPr/>
    </dgm:pt>
    <dgm:pt modelId="{8ADB4DCD-1FC5-4AE8-9B9A-8CBF1F8422B4}" type="pres">
      <dgm:prSet presAssocID="{BB03597D-915B-472A-A52A-A6854F1D636B}" presName="compNode" presStyleCnt="0"/>
      <dgm:spPr/>
    </dgm:pt>
    <dgm:pt modelId="{C94EB5C2-E282-41C6-A7E1-63A54762504C}" type="pres">
      <dgm:prSet presAssocID="{BB03597D-915B-472A-A52A-A6854F1D636B}" presName="iconBgRect" presStyleLbl="bgShp" presStyleIdx="0" presStyleCnt="4"/>
      <dgm:spPr/>
    </dgm:pt>
    <dgm:pt modelId="{C610D202-9202-4CC8-A584-463356C44D5C}" type="pres">
      <dgm:prSet presAssocID="{BB03597D-915B-472A-A52A-A6854F1D636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lette"/>
        </a:ext>
      </dgm:extLst>
    </dgm:pt>
    <dgm:pt modelId="{96EAED2B-077B-448A-8F74-814B55BB0773}" type="pres">
      <dgm:prSet presAssocID="{BB03597D-915B-472A-A52A-A6854F1D636B}" presName="spaceRect" presStyleCnt="0"/>
      <dgm:spPr/>
    </dgm:pt>
    <dgm:pt modelId="{C6AF8EF0-9839-48E0-A670-530A27E8FCAF}" type="pres">
      <dgm:prSet presAssocID="{BB03597D-915B-472A-A52A-A6854F1D636B}" presName="textRect" presStyleLbl="revTx" presStyleIdx="0" presStyleCnt="4">
        <dgm:presLayoutVars>
          <dgm:chMax val="1"/>
          <dgm:chPref val="1"/>
        </dgm:presLayoutVars>
      </dgm:prSet>
      <dgm:spPr/>
    </dgm:pt>
    <dgm:pt modelId="{36D4D81A-EB0D-419D-BE23-9756D03AB39A}" type="pres">
      <dgm:prSet presAssocID="{AAC2FEBC-5270-45EA-BAD9-13FD6A54092C}" presName="sibTrans" presStyleLbl="sibTrans2D1" presStyleIdx="0" presStyleCnt="0"/>
      <dgm:spPr/>
    </dgm:pt>
    <dgm:pt modelId="{2DA9D62A-64C5-42CE-BFAB-58323EEB0676}" type="pres">
      <dgm:prSet presAssocID="{23C3A93B-F785-42A0-8391-E22EB1C26EB0}" presName="compNode" presStyleCnt="0"/>
      <dgm:spPr/>
    </dgm:pt>
    <dgm:pt modelId="{54278431-3455-4F8E-ACD7-1F58802EF27C}" type="pres">
      <dgm:prSet presAssocID="{23C3A93B-F785-42A0-8391-E22EB1C26EB0}" presName="iconBgRect" presStyleLbl="bgShp" presStyleIdx="1" presStyleCnt="4"/>
      <dgm:spPr/>
    </dgm:pt>
    <dgm:pt modelId="{188C3A67-F6FD-46D0-BA5A-28998B259B4D}" type="pres">
      <dgm:prSet presAssocID="{23C3A93B-F785-42A0-8391-E22EB1C26EB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95208659-295F-43C8-B761-C0272EA72F02}" type="pres">
      <dgm:prSet presAssocID="{23C3A93B-F785-42A0-8391-E22EB1C26EB0}" presName="spaceRect" presStyleCnt="0"/>
      <dgm:spPr/>
    </dgm:pt>
    <dgm:pt modelId="{CA604AC0-16E3-4D8F-9BA8-397D4750F6F5}" type="pres">
      <dgm:prSet presAssocID="{23C3A93B-F785-42A0-8391-E22EB1C26EB0}" presName="textRect" presStyleLbl="revTx" presStyleIdx="1" presStyleCnt="4">
        <dgm:presLayoutVars>
          <dgm:chMax val="1"/>
          <dgm:chPref val="1"/>
        </dgm:presLayoutVars>
      </dgm:prSet>
      <dgm:spPr/>
    </dgm:pt>
    <dgm:pt modelId="{F2F04C3D-3252-4E8B-91A4-9D451381BF8F}" type="pres">
      <dgm:prSet presAssocID="{9E184B45-1CB9-42AB-8FB7-D62E6F132B70}" presName="sibTrans" presStyleLbl="sibTrans2D1" presStyleIdx="0" presStyleCnt="0"/>
      <dgm:spPr/>
    </dgm:pt>
    <dgm:pt modelId="{BB5FCF1E-F8D6-48E7-A249-E1491C80D208}" type="pres">
      <dgm:prSet presAssocID="{38904A60-6C8C-45B2-9A2A-E9F2BD33B6F8}" presName="compNode" presStyleCnt="0"/>
      <dgm:spPr/>
    </dgm:pt>
    <dgm:pt modelId="{DB5D8C4A-077B-4C90-94DB-5C5F7A0C00A5}" type="pres">
      <dgm:prSet presAssocID="{38904A60-6C8C-45B2-9A2A-E9F2BD33B6F8}" presName="iconBgRect" presStyleLbl="bgShp" presStyleIdx="2" presStyleCnt="4"/>
      <dgm:spPr/>
    </dgm:pt>
    <dgm:pt modelId="{0ADD9A51-6D16-4DC4-88EE-D113759923F7}" type="pres">
      <dgm:prSet presAssocID="{38904A60-6C8C-45B2-9A2A-E9F2BD33B6F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612F5265-CAF8-4415-9AFE-9678BB9FB731}" type="pres">
      <dgm:prSet presAssocID="{38904A60-6C8C-45B2-9A2A-E9F2BD33B6F8}" presName="spaceRect" presStyleCnt="0"/>
      <dgm:spPr/>
    </dgm:pt>
    <dgm:pt modelId="{55C93E3B-E378-4753-AE8C-0DFA828E917E}" type="pres">
      <dgm:prSet presAssocID="{38904A60-6C8C-45B2-9A2A-E9F2BD33B6F8}" presName="textRect" presStyleLbl="revTx" presStyleIdx="2" presStyleCnt="4">
        <dgm:presLayoutVars>
          <dgm:chMax val="1"/>
          <dgm:chPref val="1"/>
        </dgm:presLayoutVars>
      </dgm:prSet>
      <dgm:spPr/>
    </dgm:pt>
    <dgm:pt modelId="{396ADE0C-F499-45E2-B967-1DD102FB59F8}" type="pres">
      <dgm:prSet presAssocID="{820A98A2-5377-4B45-9EDC-B26EE1B85572}" presName="sibTrans" presStyleLbl="sibTrans2D1" presStyleIdx="0" presStyleCnt="0"/>
      <dgm:spPr/>
    </dgm:pt>
    <dgm:pt modelId="{EEBF8813-ADFB-4234-BCD5-A87C638C8267}" type="pres">
      <dgm:prSet presAssocID="{26663A0B-4C7E-4639-8A4E-0B94951FCDCC}" presName="compNode" presStyleCnt="0"/>
      <dgm:spPr/>
    </dgm:pt>
    <dgm:pt modelId="{9FBEDF66-36C8-4785-8D3F-7C5375E1B118}" type="pres">
      <dgm:prSet presAssocID="{26663A0B-4C7E-4639-8A4E-0B94951FCDCC}" presName="iconBgRect" presStyleLbl="bgShp" presStyleIdx="3" presStyleCnt="4"/>
      <dgm:spPr/>
    </dgm:pt>
    <dgm:pt modelId="{288046AF-797F-41F2-9811-B7CFAD0A7162}" type="pres">
      <dgm:prSet presAssocID="{26663A0B-4C7E-4639-8A4E-0B94951FCDC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ll paint brush"/>
        </a:ext>
      </dgm:extLst>
    </dgm:pt>
    <dgm:pt modelId="{F925E1D9-7174-4EF5-B4C5-C5EDDD4AF7F7}" type="pres">
      <dgm:prSet presAssocID="{26663A0B-4C7E-4639-8A4E-0B94951FCDCC}" presName="spaceRect" presStyleCnt="0"/>
      <dgm:spPr/>
    </dgm:pt>
    <dgm:pt modelId="{0AAD4A54-5B34-498F-A62D-DB768C814B81}" type="pres">
      <dgm:prSet presAssocID="{26663A0B-4C7E-4639-8A4E-0B94951FCDCC}" presName="textRect" presStyleLbl="revTx" presStyleIdx="3" presStyleCnt="4">
        <dgm:presLayoutVars>
          <dgm:chMax val="1"/>
          <dgm:chPref val="1"/>
        </dgm:presLayoutVars>
      </dgm:prSet>
      <dgm:spPr/>
    </dgm:pt>
  </dgm:ptLst>
  <dgm:cxnLst>
    <dgm:cxn modelId="{80B2BC00-650B-4F99-B4FC-361DF3FFB9C7}" srcId="{0FD39927-AD36-4D1A-B8AB-161D1A4E07D1}" destId="{26663A0B-4C7E-4639-8A4E-0B94951FCDCC}" srcOrd="3" destOrd="0" parTransId="{0F8ADCE4-A87C-4923-B894-722E53946E31}" sibTransId="{92437C0C-7ECA-498C-8CDB-D80DDF645947}"/>
    <dgm:cxn modelId="{B759F400-C9CD-41B7-B6AA-B453367122DB}" type="presOf" srcId="{BB03597D-915B-472A-A52A-A6854F1D636B}" destId="{C6AF8EF0-9839-48E0-A670-530A27E8FCAF}" srcOrd="0" destOrd="0" presId="urn:microsoft.com/office/officeart/2018/2/layout/IconCircleList"/>
    <dgm:cxn modelId="{1D72B82A-BBAC-41C3-A2F9-2F74875CDB24}" type="presOf" srcId="{26663A0B-4C7E-4639-8A4E-0B94951FCDCC}" destId="{0AAD4A54-5B34-498F-A62D-DB768C814B81}" srcOrd="0" destOrd="0" presId="urn:microsoft.com/office/officeart/2018/2/layout/IconCircleList"/>
    <dgm:cxn modelId="{7016BF35-D249-4E57-B3EA-F5B75DBDE278}" srcId="{0FD39927-AD36-4D1A-B8AB-161D1A4E07D1}" destId="{BB03597D-915B-472A-A52A-A6854F1D636B}" srcOrd="0" destOrd="0" parTransId="{44DD8E5C-6A94-4E55-BC33-35E0AAC57FAD}" sibTransId="{AAC2FEBC-5270-45EA-BAD9-13FD6A54092C}"/>
    <dgm:cxn modelId="{23F65338-7DA4-4248-ADC0-ABB5FFBF785A}" type="presOf" srcId="{9E184B45-1CB9-42AB-8FB7-D62E6F132B70}" destId="{F2F04C3D-3252-4E8B-91A4-9D451381BF8F}" srcOrd="0" destOrd="0" presId="urn:microsoft.com/office/officeart/2018/2/layout/IconCircleList"/>
    <dgm:cxn modelId="{1BEF7F7A-57FF-4C25-B09B-1F16B059C12F}" type="presOf" srcId="{23C3A93B-F785-42A0-8391-E22EB1C26EB0}" destId="{CA604AC0-16E3-4D8F-9BA8-397D4750F6F5}" srcOrd="0" destOrd="0" presId="urn:microsoft.com/office/officeart/2018/2/layout/IconCircleList"/>
    <dgm:cxn modelId="{2FB60E81-AE31-47EF-8287-F743B3AEE997}" type="presOf" srcId="{0FD39927-AD36-4D1A-B8AB-161D1A4E07D1}" destId="{E2B12D57-FDB1-4E59-94A7-FDF7E1574DE7}" srcOrd="0" destOrd="0" presId="urn:microsoft.com/office/officeart/2018/2/layout/IconCircleList"/>
    <dgm:cxn modelId="{C809B29C-6086-43AD-AB2D-F0939B34E5C3}" srcId="{0FD39927-AD36-4D1A-B8AB-161D1A4E07D1}" destId="{23C3A93B-F785-42A0-8391-E22EB1C26EB0}" srcOrd="1" destOrd="0" parTransId="{DA3FE21B-36DC-4EA0-8D8F-DD71C9FF24AF}" sibTransId="{9E184B45-1CB9-42AB-8FB7-D62E6F132B70}"/>
    <dgm:cxn modelId="{9EA2ECA4-450D-4965-9D6E-781414813A6A}" type="presOf" srcId="{38904A60-6C8C-45B2-9A2A-E9F2BD33B6F8}" destId="{55C93E3B-E378-4753-AE8C-0DFA828E917E}" srcOrd="0" destOrd="0" presId="urn:microsoft.com/office/officeart/2018/2/layout/IconCircleList"/>
    <dgm:cxn modelId="{31A4A5B0-5720-4517-8C3F-A21D42411404}" type="presOf" srcId="{AAC2FEBC-5270-45EA-BAD9-13FD6A54092C}" destId="{36D4D81A-EB0D-419D-BE23-9756D03AB39A}" srcOrd="0" destOrd="0" presId="urn:microsoft.com/office/officeart/2018/2/layout/IconCircleList"/>
    <dgm:cxn modelId="{B26FD1B4-4C8B-4E31-84BD-7ABBB62DF730}" srcId="{0FD39927-AD36-4D1A-B8AB-161D1A4E07D1}" destId="{38904A60-6C8C-45B2-9A2A-E9F2BD33B6F8}" srcOrd="2" destOrd="0" parTransId="{91F79B91-1232-4E5F-8BDD-EED5254C3827}" sibTransId="{820A98A2-5377-4B45-9EDC-B26EE1B85572}"/>
    <dgm:cxn modelId="{5808CBCE-7956-40FF-A0F9-1900D015652B}" type="presOf" srcId="{820A98A2-5377-4B45-9EDC-B26EE1B85572}" destId="{396ADE0C-F499-45E2-B967-1DD102FB59F8}" srcOrd="0" destOrd="0" presId="urn:microsoft.com/office/officeart/2018/2/layout/IconCircleList"/>
    <dgm:cxn modelId="{F3B234CD-C1AE-4BAE-BEBC-CF9D493D8A71}" type="presParOf" srcId="{E2B12D57-FDB1-4E59-94A7-FDF7E1574DE7}" destId="{4C7B47F2-02FD-40B7-9D09-25C787593000}" srcOrd="0" destOrd="0" presId="urn:microsoft.com/office/officeart/2018/2/layout/IconCircleList"/>
    <dgm:cxn modelId="{110E938B-256F-4DD1-A510-6953E236FB81}" type="presParOf" srcId="{4C7B47F2-02FD-40B7-9D09-25C787593000}" destId="{8ADB4DCD-1FC5-4AE8-9B9A-8CBF1F8422B4}" srcOrd="0" destOrd="0" presId="urn:microsoft.com/office/officeart/2018/2/layout/IconCircleList"/>
    <dgm:cxn modelId="{4ACECC7A-6CE5-48C8-A92E-C08C50FC9A40}" type="presParOf" srcId="{8ADB4DCD-1FC5-4AE8-9B9A-8CBF1F8422B4}" destId="{C94EB5C2-E282-41C6-A7E1-63A54762504C}" srcOrd="0" destOrd="0" presId="urn:microsoft.com/office/officeart/2018/2/layout/IconCircleList"/>
    <dgm:cxn modelId="{7F60CE03-CCBA-41F8-BDFE-1E40B17E1FE8}" type="presParOf" srcId="{8ADB4DCD-1FC5-4AE8-9B9A-8CBF1F8422B4}" destId="{C610D202-9202-4CC8-A584-463356C44D5C}" srcOrd="1" destOrd="0" presId="urn:microsoft.com/office/officeart/2018/2/layout/IconCircleList"/>
    <dgm:cxn modelId="{810262F6-8212-4358-A987-A8C4D06BE079}" type="presParOf" srcId="{8ADB4DCD-1FC5-4AE8-9B9A-8CBF1F8422B4}" destId="{96EAED2B-077B-448A-8F74-814B55BB0773}" srcOrd="2" destOrd="0" presId="urn:microsoft.com/office/officeart/2018/2/layout/IconCircleList"/>
    <dgm:cxn modelId="{931A5882-99C9-4D66-A39C-75BC6F5B5A79}" type="presParOf" srcId="{8ADB4DCD-1FC5-4AE8-9B9A-8CBF1F8422B4}" destId="{C6AF8EF0-9839-48E0-A670-530A27E8FCAF}" srcOrd="3" destOrd="0" presId="urn:microsoft.com/office/officeart/2018/2/layout/IconCircleList"/>
    <dgm:cxn modelId="{46C48A41-26DE-4FA8-BED9-129B995E86BF}" type="presParOf" srcId="{4C7B47F2-02FD-40B7-9D09-25C787593000}" destId="{36D4D81A-EB0D-419D-BE23-9756D03AB39A}" srcOrd="1" destOrd="0" presId="urn:microsoft.com/office/officeart/2018/2/layout/IconCircleList"/>
    <dgm:cxn modelId="{021EAB9F-4BAA-45E8-913F-4A01536FC558}" type="presParOf" srcId="{4C7B47F2-02FD-40B7-9D09-25C787593000}" destId="{2DA9D62A-64C5-42CE-BFAB-58323EEB0676}" srcOrd="2" destOrd="0" presId="urn:microsoft.com/office/officeart/2018/2/layout/IconCircleList"/>
    <dgm:cxn modelId="{08428E44-C1C6-4D2F-BFB8-894D628351BF}" type="presParOf" srcId="{2DA9D62A-64C5-42CE-BFAB-58323EEB0676}" destId="{54278431-3455-4F8E-ACD7-1F58802EF27C}" srcOrd="0" destOrd="0" presId="urn:microsoft.com/office/officeart/2018/2/layout/IconCircleList"/>
    <dgm:cxn modelId="{6BF01078-8FD6-4439-BF88-A80E1F35CCB7}" type="presParOf" srcId="{2DA9D62A-64C5-42CE-BFAB-58323EEB0676}" destId="{188C3A67-F6FD-46D0-BA5A-28998B259B4D}" srcOrd="1" destOrd="0" presId="urn:microsoft.com/office/officeart/2018/2/layout/IconCircleList"/>
    <dgm:cxn modelId="{B5254DAC-780C-4C6D-8D9E-DC4DABC25FD6}" type="presParOf" srcId="{2DA9D62A-64C5-42CE-BFAB-58323EEB0676}" destId="{95208659-295F-43C8-B761-C0272EA72F02}" srcOrd="2" destOrd="0" presId="urn:microsoft.com/office/officeart/2018/2/layout/IconCircleList"/>
    <dgm:cxn modelId="{5CB2E01F-B4F4-4C4F-9DF3-927A97C788C8}" type="presParOf" srcId="{2DA9D62A-64C5-42CE-BFAB-58323EEB0676}" destId="{CA604AC0-16E3-4D8F-9BA8-397D4750F6F5}" srcOrd="3" destOrd="0" presId="urn:microsoft.com/office/officeart/2018/2/layout/IconCircleList"/>
    <dgm:cxn modelId="{51055F51-F83F-46CB-A665-FD45C85C921A}" type="presParOf" srcId="{4C7B47F2-02FD-40B7-9D09-25C787593000}" destId="{F2F04C3D-3252-4E8B-91A4-9D451381BF8F}" srcOrd="3" destOrd="0" presId="urn:microsoft.com/office/officeart/2018/2/layout/IconCircleList"/>
    <dgm:cxn modelId="{6B02FC3E-81BB-41B7-9C00-5C2E37B1D081}" type="presParOf" srcId="{4C7B47F2-02FD-40B7-9D09-25C787593000}" destId="{BB5FCF1E-F8D6-48E7-A249-E1491C80D208}" srcOrd="4" destOrd="0" presId="urn:microsoft.com/office/officeart/2018/2/layout/IconCircleList"/>
    <dgm:cxn modelId="{DFBBDE48-42C2-4ED0-9F25-9187328C3F36}" type="presParOf" srcId="{BB5FCF1E-F8D6-48E7-A249-E1491C80D208}" destId="{DB5D8C4A-077B-4C90-94DB-5C5F7A0C00A5}" srcOrd="0" destOrd="0" presId="urn:microsoft.com/office/officeart/2018/2/layout/IconCircleList"/>
    <dgm:cxn modelId="{1C1B6126-8B13-4B67-9724-2E36731681D9}" type="presParOf" srcId="{BB5FCF1E-F8D6-48E7-A249-E1491C80D208}" destId="{0ADD9A51-6D16-4DC4-88EE-D113759923F7}" srcOrd="1" destOrd="0" presId="urn:microsoft.com/office/officeart/2018/2/layout/IconCircleList"/>
    <dgm:cxn modelId="{E3D06ABD-0145-4C11-B82E-830014CF9B54}" type="presParOf" srcId="{BB5FCF1E-F8D6-48E7-A249-E1491C80D208}" destId="{612F5265-CAF8-4415-9AFE-9678BB9FB731}" srcOrd="2" destOrd="0" presId="urn:microsoft.com/office/officeart/2018/2/layout/IconCircleList"/>
    <dgm:cxn modelId="{B273F12B-2BC5-4958-B0EC-F948002ECCB2}" type="presParOf" srcId="{BB5FCF1E-F8D6-48E7-A249-E1491C80D208}" destId="{55C93E3B-E378-4753-AE8C-0DFA828E917E}" srcOrd="3" destOrd="0" presId="urn:microsoft.com/office/officeart/2018/2/layout/IconCircleList"/>
    <dgm:cxn modelId="{56D636DD-4E99-46C9-98A6-0971BAEDF6F8}" type="presParOf" srcId="{4C7B47F2-02FD-40B7-9D09-25C787593000}" destId="{396ADE0C-F499-45E2-B967-1DD102FB59F8}" srcOrd="5" destOrd="0" presId="urn:microsoft.com/office/officeart/2018/2/layout/IconCircleList"/>
    <dgm:cxn modelId="{52F7B09B-E6F5-4245-80CC-F293FE43AFE8}" type="presParOf" srcId="{4C7B47F2-02FD-40B7-9D09-25C787593000}" destId="{EEBF8813-ADFB-4234-BCD5-A87C638C8267}" srcOrd="6" destOrd="0" presId="urn:microsoft.com/office/officeart/2018/2/layout/IconCircleList"/>
    <dgm:cxn modelId="{E5E1123E-906D-44C2-91D1-12E1E7BC8690}" type="presParOf" srcId="{EEBF8813-ADFB-4234-BCD5-A87C638C8267}" destId="{9FBEDF66-36C8-4785-8D3F-7C5375E1B118}" srcOrd="0" destOrd="0" presId="urn:microsoft.com/office/officeart/2018/2/layout/IconCircleList"/>
    <dgm:cxn modelId="{17C00581-33DB-45F8-8B56-C1D0DABCC5A4}" type="presParOf" srcId="{EEBF8813-ADFB-4234-BCD5-A87C638C8267}" destId="{288046AF-797F-41F2-9811-B7CFAD0A7162}" srcOrd="1" destOrd="0" presId="urn:microsoft.com/office/officeart/2018/2/layout/IconCircleList"/>
    <dgm:cxn modelId="{48FBC84E-18CF-4DE0-B345-3BFAE136827A}" type="presParOf" srcId="{EEBF8813-ADFB-4234-BCD5-A87C638C8267}" destId="{F925E1D9-7174-4EF5-B4C5-C5EDDD4AF7F7}" srcOrd="2" destOrd="0" presId="urn:microsoft.com/office/officeart/2018/2/layout/IconCircleList"/>
    <dgm:cxn modelId="{E100F974-289F-4B3E-9D5E-D7B64A242E5D}" type="presParOf" srcId="{EEBF8813-ADFB-4234-BCD5-A87C638C8267}" destId="{0AAD4A54-5B34-498F-A62D-DB768C814B8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088BBF1-C3D1-4A7E-BEC7-E15F52450AC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0C9E08D-25B7-47C5-B859-A1A5951373DB}">
      <dgm:prSet/>
      <dgm:spPr/>
      <dgm:t>
        <a:bodyPr/>
        <a:lstStyle/>
        <a:p>
          <a:r>
            <a:rPr lang="en-US" b="0" i="0"/>
            <a:t>Onboarding is crucial for any cryptocurrency trading application like CoinNexus to ensure that users can quickly and effectively start using the platform. </a:t>
          </a:r>
          <a:endParaRPr lang="en-US"/>
        </a:p>
      </dgm:t>
    </dgm:pt>
    <dgm:pt modelId="{38820C48-B09E-4F5B-8ED3-D6C6614F3BCF}" type="parTrans" cxnId="{961DA742-8AD8-4009-8BC4-C55953E35C8C}">
      <dgm:prSet/>
      <dgm:spPr/>
      <dgm:t>
        <a:bodyPr/>
        <a:lstStyle/>
        <a:p>
          <a:endParaRPr lang="en-US"/>
        </a:p>
      </dgm:t>
    </dgm:pt>
    <dgm:pt modelId="{FCEA9BB1-42B0-47ED-89F7-44FE468DED63}" type="sibTrans" cxnId="{961DA742-8AD8-4009-8BC4-C55953E35C8C}">
      <dgm:prSet/>
      <dgm:spPr/>
      <dgm:t>
        <a:bodyPr/>
        <a:lstStyle/>
        <a:p>
          <a:endParaRPr lang="en-US"/>
        </a:p>
      </dgm:t>
    </dgm:pt>
    <dgm:pt modelId="{5FB90B29-8984-4B67-8B49-86E1F89B5749}">
      <dgm:prSet/>
      <dgm:spPr/>
      <dgm:t>
        <a:bodyPr/>
        <a:lstStyle/>
        <a:p>
          <a:r>
            <a:rPr lang="en-US" b="0" i="0"/>
            <a:t>It helps familiarize users with the features, functions, and overall user experience, ultimately leading to higher user retention and satisfaction.</a:t>
          </a:r>
          <a:endParaRPr lang="en-US"/>
        </a:p>
      </dgm:t>
    </dgm:pt>
    <dgm:pt modelId="{B9BA6C5E-2C3F-4552-8EDB-7E0A6142B059}" type="parTrans" cxnId="{26F2C023-D407-42F7-A86E-D8FC30A384B2}">
      <dgm:prSet/>
      <dgm:spPr/>
      <dgm:t>
        <a:bodyPr/>
        <a:lstStyle/>
        <a:p>
          <a:endParaRPr lang="en-US"/>
        </a:p>
      </dgm:t>
    </dgm:pt>
    <dgm:pt modelId="{9EAD9D29-9C7E-49A2-A2DB-FE5E3FECCED4}" type="sibTrans" cxnId="{26F2C023-D407-42F7-A86E-D8FC30A384B2}">
      <dgm:prSet/>
      <dgm:spPr/>
      <dgm:t>
        <a:bodyPr/>
        <a:lstStyle/>
        <a:p>
          <a:endParaRPr lang="en-US"/>
        </a:p>
      </dgm:t>
    </dgm:pt>
    <dgm:pt modelId="{A4815846-A8E0-4058-91D5-6751BBC1F679}">
      <dgm:prSet/>
      <dgm:spPr/>
      <dgm:t>
        <a:bodyPr/>
        <a:lstStyle/>
        <a:p>
          <a:r>
            <a:rPr lang="en-US" b="0" i="0"/>
            <a:t>These onboarding pages provide users with a seamless introduction to CoinNexus, guiding them through account setup, educating them on security best practices, and encouraging them to get started with cryptocurrency trading.</a:t>
          </a:r>
          <a:endParaRPr lang="en-US"/>
        </a:p>
      </dgm:t>
    </dgm:pt>
    <dgm:pt modelId="{5B0C30D9-3B3F-45BD-8AEB-A589CD4EC50C}" type="parTrans" cxnId="{4CD1BDC2-F5B9-447D-9347-6F39CB532B6A}">
      <dgm:prSet/>
      <dgm:spPr/>
      <dgm:t>
        <a:bodyPr/>
        <a:lstStyle/>
        <a:p>
          <a:endParaRPr lang="en-US"/>
        </a:p>
      </dgm:t>
    </dgm:pt>
    <dgm:pt modelId="{5E3096C1-D436-440D-A8A0-C110E309546F}" type="sibTrans" cxnId="{4CD1BDC2-F5B9-447D-9347-6F39CB532B6A}">
      <dgm:prSet/>
      <dgm:spPr/>
      <dgm:t>
        <a:bodyPr/>
        <a:lstStyle/>
        <a:p>
          <a:endParaRPr lang="en-US"/>
        </a:p>
      </dgm:t>
    </dgm:pt>
    <dgm:pt modelId="{AED78C37-66C1-486D-9F36-CE0ACFE20A85}" type="pres">
      <dgm:prSet presAssocID="{D088BBF1-C3D1-4A7E-BEC7-E15F52450AC1}" presName="root" presStyleCnt="0">
        <dgm:presLayoutVars>
          <dgm:dir/>
          <dgm:resizeHandles val="exact"/>
        </dgm:presLayoutVars>
      </dgm:prSet>
      <dgm:spPr/>
    </dgm:pt>
    <dgm:pt modelId="{C9A0C6AA-4BED-4E54-A703-D09BDA7F3602}" type="pres">
      <dgm:prSet presAssocID="{90C9E08D-25B7-47C5-B859-A1A5951373DB}" presName="compNode" presStyleCnt="0"/>
      <dgm:spPr/>
    </dgm:pt>
    <dgm:pt modelId="{EF32256B-131C-4C8B-8314-36BB32F68A1F}" type="pres">
      <dgm:prSet presAssocID="{90C9E08D-25B7-47C5-B859-A1A5951373DB}" presName="bgRect" presStyleLbl="bgShp" presStyleIdx="0" presStyleCnt="3"/>
      <dgm:spPr/>
    </dgm:pt>
    <dgm:pt modelId="{DEBBB64B-902C-4FB7-B96F-D06F999915F9}" type="pres">
      <dgm:prSet presAssocID="{90C9E08D-25B7-47C5-B859-A1A5951373D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35AFFA3B-83E6-470E-BA7B-9E81EA447AE7}" type="pres">
      <dgm:prSet presAssocID="{90C9E08D-25B7-47C5-B859-A1A5951373DB}" presName="spaceRect" presStyleCnt="0"/>
      <dgm:spPr/>
    </dgm:pt>
    <dgm:pt modelId="{BCA89BD1-3423-450A-8B56-3BB963B34742}" type="pres">
      <dgm:prSet presAssocID="{90C9E08D-25B7-47C5-B859-A1A5951373DB}" presName="parTx" presStyleLbl="revTx" presStyleIdx="0" presStyleCnt="3">
        <dgm:presLayoutVars>
          <dgm:chMax val="0"/>
          <dgm:chPref val="0"/>
        </dgm:presLayoutVars>
      </dgm:prSet>
      <dgm:spPr/>
    </dgm:pt>
    <dgm:pt modelId="{3D0A5087-FD09-42FB-8F48-53F5AB08DC21}" type="pres">
      <dgm:prSet presAssocID="{FCEA9BB1-42B0-47ED-89F7-44FE468DED63}" presName="sibTrans" presStyleCnt="0"/>
      <dgm:spPr/>
    </dgm:pt>
    <dgm:pt modelId="{AC1968AB-35F3-44B0-970A-B811F937760C}" type="pres">
      <dgm:prSet presAssocID="{5FB90B29-8984-4B67-8B49-86E1F89B5749}" presName="compNode" presStyleCnt="0"/>
      <dgm:spPr/>
    </dgm:pt>
    <dgm:pt modelId="{56A5863F-B726-4320-8F51-419DF605411B}" type="pres">
      <dgm:prSet presAssocID="{5FB90B29-8984-4B67-8B49-86E1F89B5749}" presName="bgRect" presStyleLbl="bgShp" presStyleIdx="1" presStyleCnt="3"/>
      <dgm:spPr/>
    </dgm:pt>
    <dgm:pt modelId="{E92BFBE0-1C4C-4F01-81CC-9648E553A37E}" type="pres">
      <dgm:prSet presAssocID="{5FB90B29-8984-4B67-8B49-86E1F89B574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Computing"/>
        </a:ext>
      </dgm:extLst>
    </dgm:pt>
    <dgm:pt modelId="{F3819B90-916C-494C-BE6E-7F774589DFC1}" type="pres">
      <dgm:prSet presAssocID="{5FB90B29-8984-4B67-8B49-86E1F89B5749}" presName="spaceRect" presStyleCnt="0"/>
      <dgm:spPr/>
    </dgm:pt>
    <dgm:pt modelId="{3F69C241-7463-42B7-B108-F84CC9704FE8}" type="pres">
      <dgm:prSet presAssocID="{5FB90B29-8984-4B67-8B49-86E1F89B5749}" presName="parTx" presStyleLbl="revTx" presStyleIdx="1" presStyleCnt="3">
        <dgm:presLayoutVars>
          <dgm:chMax val="0"/>
          <dgm:chPref val="0"/>
        </dgm:presLayoutVars>
      </dgm:prSet>
      <dgm:spPr/>
    </dgm:pt>
    <dgm:pt modelId="{ED63A737-4E66-407E-A757-F133A528846A}" type="pres">
      <dgm:prSet presAssocID="{9EAD9D29-9C7E-49A2-A2DB-FE5E3FECCED4}" presName="sibTrans" presStyleCnt="0"/>
      <dgm:spPr/>
    </dgm:pt>
    <dgm:pt modelId="{AEC42CEE-060E-4108-828A-95415D0FBB30}" type="pres">
      <dgm:prSet presAssocID="{A4815846-A8E0-4058-91D5-6751BBC1F679}" presName="compNode" presStyleCnt="0"/>
      <dgm:spPr/>
    </dgm:pt>
    <dgm:pt modelId="{D450E61A-0811-4F95-B58C-413FCD46140E}" type="pres">
      <dgm:prSet presAssocID="{A4815846-A8E0-4058-91D5-6751BBC1F679}" presName="bgRect" presStyleLbl="bgShp" presStyleIdx="2" presStyleCnt="3"/>
      <dgm:spPr/>
    </dgm:pt>
    <dgm:pt modelId="{496CB638-B284-457F-AED0-F8DF01B50046}" type="pres">
      <dgm:prSet presAssocID="{A4815846-A8E0-4058-91D5-6751BBC1F67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nk"/>
        </a:ext>
      </dgm:extLst>
    </dgm:pt>
    <dgm:pt modelId="{29C79570-0C6C-457A-A902-40876A2A7E55}" type="pres">
      <dgm:prSet presAssocID="{A4815846-A8E0-4058-91D5-6751BBC1F679}" presName="spaceRect" presStyleCnt="0"/>
      <dgm:spPr/>
    </dgm:pt>
    <dgm:pt modelId="{6A3A1229-A82A-4000-9420-EBCEDEAA9B98}" type="pres">
      <dgm:prSet presAssocID="{A4815846-A8E0-4058-91D5-6751BBC1F679}" presName="parTx" presStyleLbl="revTx" presStyleIdx="2" presStyleCnt="3">
        <dgm:presLayoutVars>
          <dgm:chMax val="0"/>
          <dgm:chPref val="0"/>
        </dgm:presLayoutVars>
      </dgm:prSet>
      <dgm:spPr/>
    </dgm:pt>
  </dgm:ptLst>
  <dgm:cxnLst>
    <dgm:cxn modelId="{26F2C023-D407-42F7-A86E-D8FC30A384B2}" srcId="{D088BBF1-C3D1-4A7E-BEC7-E15F52450AC1}" destId="{5FB90B29-8984-4B67-8B49-86E1F89B5749}" srcOrd="1" destOrd="0" parTransId="{B9BA6C5E-2C3F-4552-8EDB-7E0A6142B059}" sibTransId="{9EAD9D29-9C7E-49A2-A2DB-FE5E3FECCED4}"/>
    <dgm:cxn modelId="{B9BF8037-5C12-448F-BD62-ACB1EADF98AE}" type="presOf" srcId="{5FB90B29-8984-4B67-8B49-86E1F89B5749}" destId="{3F69C241-7463-42B7-B108-F84CC9704FE8}" srcOrd="0" destOrd="0" presId="urn:microsoft.com/office/officeart/2018/2/layout/IconVerticalSolidList"/>
    <dgm:cxn modelId="{961DA742-8AD8-4009-8BC4-C55953E35C8C}" srcId="{D088BBF1-C3D1-4A7E-BEC7-E15F52450AC1}" destId="{90C9E08D-25B7-47C5-B859-A1A5951373DB}" srcOrd="0" destOrd="0" parTransId="{38820C48-B09E-4F5B-8ED3-D6C6614F3BCF}" sibTransId="{FCEA9BB1-42B0-47ED-89F7-44FE468DED63}"/>
    <dgm:cxn modelId="{F4A6CCB9-13BF-4A8F-8831-BB338DC377EB}" type="presOf" srcId="{D088BBF1-C3D1-4A7E-BEC7-E15F52450AC1}" destId="{AED78C37-66C1-486D-9F36-CE0ACFE20A85}" srcOrd="0" destOrd="0" presId="urn:microsoft.com/office/officeart/2018/2/layout/IconVerticalSolidList"/>
    <dgm:cxn modelId="{4CD1BDC2-F5B9-447D-9347-6F39CB532B6A}" srcId="{D088BBF1-C3D1-4A7E-BEC7-E15F52450AC1}" destId="{A4815846-A8E0-4058-91D5-6751BBC1F679}" srcOrd="2" destOrd="0" parTransId="{5B0C30D9-3B3F-45BD-8AEB-A589CD4EC50C}" sibTransId="{5E3096C1-D436-440D-A8A0-C110E309546F}"/>
    <dgm:cxn modelId="{720A1EDF-B934-4F59-823B-66C7FCC25AA1}" type="presOf" srcId="{A4815846-A8E0-4058-91D5-6751BBC1F679}" destId="{6A3A1229-A82A-4000-9420-EBCEDEAA9B98}" srcOrd="0" destOrd="0" presId="urn:microsoft.com/office/officeart/2018/2/layout/IconVerticalSolidList"/>
    <dgm:cxn modelId="{2D2672E3-AF74-4995-83CC-6086F5289D46}" type="presOf" srcId="{90C9E08D-25B7-47C5-B859-A1A5951373DB}" destId="{BCA89BD1-3423-450A-8B56-3BB963B34742}" srcOrd="0" destOrd="0" presId="urn:microsoft.com/office/officeart/2018/2/layout/IconVerticalSolidList"/>
    <dgm:cxn modelId="{C428800D-1760-48EC-ABE3-7EC93BE95436}" type="presParOf" srcId="{AED78C37-66C1-486D-9F36-CE0ACFE20A85}" destId="{C9A0C6AA-4BED-4E54-A703-D09BDA7F3602}" srcOrd="0" destOrd="0" presId="urn:microsoft.com/office/officeart/2018/2/layout/IconVerticalSolidList"/>
    <dgm:cxn modelId="{24498687-739C-47C1-90BB-19BE152482FD}" type="presParOf" srcId="{C9A0C6AA-4BED-4E54-A703-D09BDA7F3602}" destId="{EF32256B-131C-4C8B-8314-36BB32F68A1F}" srcOrd="0" destOrd="0" presId="urn:microsoft.com/office/officeart/2018/2/layout/IconVerticalSolidList"/>
    <dgm:cxn modelId="{C02E2304-8F10-4E2F-974B-3DE1B0A799D6}" type="presParOf" srcId="{C9A0C6AA-4BED-4E54-A703-D09BDA7F3602}" destId="{DEBBB64B-902C-4FB7-B96F-D06F999915F9}" srcOrd="1" destOrd="0" presId="urn:microsoft.com/office/officeart/2018/2/layout/IconVerticalSolidList"/>
    <dgm:cxn modelId="{2C8542BF-D38D-49FD-9A01-2B4B8C30666E}" type="presParOf" srcId="{C9A0C6AA-4BED-4E54-A703-D09BDA7F3602}" destId="{35AFFA3B-83E6-470E-BA7B-9E81EA447AE7}" srcOrd="2" destOrd="0" presId="urn:microsoft.com/office/officeart/2018/2/layout/IconVerticalSolidList"/>
    <dgm:cxn modelId="{45C8D59D-7727-421B-872D-4F7F514EDB49}" type="presParOf" srcId="{C9A0C6AA-4BED-4E54-A703-D09BDA7F3602}" destId="{BCA89BD1-3423-450A-8B56-3BB963B34742}" srcOrd="3" destOrd="0" presId="urn:microsoft.com/office/officeart/2018/2/layout/IconVerticalSolidList"/>
    <dgm:cxn modelId="{66881712-BD7E-471B-8BB6-5C5A026BF2B3}" type="presParOf" srcId="{AED78C37-66C1-486D-9F36-CE0ACFE20A85}" destId="{3D0A5087-FD09-42FB-8F48-53F5AB08DC21}" srcOrd="1" destOrd="0" presId="urn:microsoft.com/office/officeart/2018/2/layout/IconVerticalSolidList"/>
    <dgm:cxn modelId="{32F08876-BBB4-4B25-AE15-A1B85191E098}" type="presParOf" srcId="{AED78C37-66C1-486D-9F36-CE0ACFE20A85}" destId="{AC1968AB-35F3-44B0-970A-B811F937760C}" srcOrd="2" destOrd="0" presId="urn:microsoft.com/office/officeart/2018/2/layout/IconVerticalSolidList"/>
    <dgm:cxn modelId="{70AD930E-8B47-4204-BFC9-44B78342CA92}" type="presParOf" srcId="{AC1968AB-35F3-44B0-970A-B811F937760C}" destId="{56A5863F-B726-4320-8F51-419DF605411B}" srcOrd="0" destOrd="0" presId="urn:microsoft.com/office/officeart/2018/2/layout/IconVerticalSolidList"/>
    <dgm:cxn modelId="{5AB5AE1E-AC9D-4F9B-BA8E-0DE75D055DEA}" type="presParOf" srcId="{AC1968AB-35F3-44B0-970A-B811F937760C}" destId="{E92BFBE0-1C4C-4F01-81CC-9648E553A37E}" srcOrd="1" destOrd="0" presId="urn:microsoft.com/office/officeart/2018/2/layout/IconVerticalSolidList"/>
    <dgm:cxn modelId="{48D5626B-2558-42B6-A31B-F83C18DE6E5E}" type="presParOf" srcId="{AC1968AB-35F3-44B0-970A-B811F937760C}" destId="{F3819B90-916C-494C-BE6E-7F774589DFC1}" srcOrd="2" destOrd="0" presId="urn:microsoft.com/office/officeart/2018/2/layout/IconVerticalSolidList"/>
    <dgm:cxn modelId="{DB6BEE94-D9A4-42E6-93BE-0EF97A47AEEA}" type="presParOf" srcId="{AC1968AB-35F3-44B0-970A-B811F937760C}" destId="{3F69C241-7463-42B7-B108-F84CC9704FE8}" srcOrd="3" destOrd="0" presId="urn:microsoft.com/office/officeart/2018/2/layout/IconVerticalSolidList"/>
    <dgm:cxn modelId="{02BEC457-53B5-4420-9E22-3C1A88606FA5}" type="presParOf" srcId="{AED78C37-66C1-486D-9F36-CE0ACFE20A85}" destId="{ED63A737-4E66-407E-A757-F133A528846A}" srcOrd="3" destOrd="0" presId="urn:microsoft.com/office/officeart/2018/2/layout/IconVerticalSolidList"/>
    <dgm:cxn modelId="{E136C981-7861-4193-8B92-FF2AC3B2057E}" type="presParOf" srcId="{AED78C37-66C1-486D-9F36-CE0ACFE20A85}" destId="{AEC42CEE-060E-4108-828A-95415D0FBB30}" srcOrd="4" destOrd="0" presId="urn:microsoft.com/office/officeart/2018/2/layout/IconVerticalSolidList"/>
    <dgm:cxn modelId="{2232D18F-82D4-4587-8A47-45024AD57DE0}" type="presParOf" srcId="{AEC42CEE-060E-4108-828A-95415D0FBB30}" destId="{D450E61A-0811-4F95-B58C-413FCD46140E}" srcOrd="0" destOrd="0" presId="urn:microsoft.com/office/officeart/2018/2/layout/IconVerticalSolidList"/>
    <dgm:cxn modelId="{ACBBCE17-4CDC-4012-AB07-900437ADF7C8}" type="presParOf" srcId="{AEC42CEE-060E-4108-828A-95415D0FBB30}" destId="{496CB638-B284-457F-AED0-F8DF01B50046}" srcOrd="1" destOrd="0" presId="urn:microsoft.com/office/officeart/2018/2/layout/IconVerticalSolidList"/>
    <dgm:cxn modelId="{E85CCD3E-F62C-4516-8591-665DDEE6075A}" type="presParOf" srcId="{AEC42CEE-060E-4108-828A-95415D0FBB30}" destId="{29C79570-0C6C-457A-A902-40876A2A7E55}" srcOrd="2" destOrd="0" presId="urn:microsoft.com/office/officeart/2018/2/layout/IconVerticalSolidList"/>
    <dgm:cxn modelId="{74DC8256-B444-49AD-BBD3-10BF44E0094D}" type="presParOf" srcId="{AEC42CEE-060E-4108-828A-95415D0FBB30}" destId="{6A3A1229-A82A-4000-9420-EBCEDEAA9B98}"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014AD91-D394-4FBE-B9B5-FA4956C6FF4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B113DC2-B30F-46A0-B90E-144722581BE2}">
      <dgm:prSet/>
      <dgm:spPr/>
      <dgm:t>
        <a:bodyPr/>
        <a:lstStyle/>
        <a:p>
          <a:r>
            <a:rPr lang="en-US" b="0" i="0"/>
            <a:t>CoinNexus</a:t>
          </a:r>
          <a:r>
            <a:rPr lang="en-US"/>
            <a:t> has</a:t>
          </a:r>
          <a:r>
            <a:rPr lang="en-US" b="0" i="0"/>
            <a:t>  uses cases ranging from middleweight to heavyweight, showcasing various scenarios in which users can leverage the platform.</a:t>
          </a:r>
          <a:endParaRPr lang="en-US"/>
        </a:p>
      </dgm:t>
    </dgm:pt>
    <dgm:pt modelId="{DFF06320-CF1A-4CC9-8D1C-1180E365CCBB}" type="parTrans" cxnId="{91B5F600-AC3C-4A8E-8A3A-0CD72F5D0223}">
      <dgm:prSet/>
      <dgm:spPr/>
      <dgm:t>
        <a:bodyPr/>
        <a:lstStyle/>
        <a:p>
          <a:endParaRPr lang="en-US"/>
        </a:p>
      </dgm:t>
    </dgm:pt>
    <dgm:pt modelId="{CC26D64E-5EEA-41F9-B7B6-D675ED242E5E}" type="sibTrans" cxnId="{91B5F600-AC3C-4A8E-8A3A-0CD72F5D0223}">
      <dgm:prSet/>
      <dgm:spPr/>
      <dgm:t>
        <a:bodyPr/>
        <a:lstStyle/>
        <a:p>
          <a:endParaRPr lang="en-US"/>
        </a:p>
      </dgm:t>
    </dgm:pt>
    <dgm:pt modelId="{DC105DE8-B2D3-4B3A-A2C5-2C11352BF45A}">
      <dgm:prSet/>
      <dgm:spPr/>
      <dgm:t>
        <a:bodyPr/>
        <a:lstStyle/>
        <a:p>
          <a:r>
            <a:rPr lang="en-US" b="0" i="0"/>
            <a:t>CoinNexus aims to empower users with the tools, resources, and insights they need to navigate the dynamic and evolving world of cryptocurrency trading and investment effectively. </a:t>
          </a:r>
          <a:endParaRPr lang="en-US"/>
        </a:p>
      </dgm:t>
    </dgm:pt>
    <dgm:pt modelId="{883A2DE8-C0DE-4FC4-9C9D-026821992E39}" type="parTrans" cxnId="{A709C442-B229-49F5-BE8E-8EFF80CCD184}">
      <dgm:prSet/>
      <dgm:spPr/>
      <dgm:t>
        <a:bodyPr/>
        <a:lstStyle/>
        <a:p>
          <a:endParaRPr lang="en-US"/>
        </a:p>
      </dgm:t>
    </dgm:pt>
    <dgm:pt modelId="{288B5AA7-F39C-4F53-976E-1A8D5D4FF459}" type="sibTrans" cxnId="{A709C442-B229-49F5-BE8E-8EFF80CCD184}">
      <dgm:prSet/>
      <dgm:spPr/>
      <dgm:t>
        <a:bodyPr/>
        <a:lstStyle/>
        <a:p>
          <a:endParaRPr lang="en-US"/>
        </a:p>
      </dgm:t>
    </dgm:pt>
    <dgm:pt modelId="{EDF32F6F-3D0F-46E9-8C31-79A384F224E2}">
      <dgm:prSet/>
      <dgm:spPr/>
      <dgm:t>
        <a:bodyPr/>
        <a:lstStyle/>
        <a:p>
          <a:r>
            <a:rPr lang="en-US" b="0" i="0"/>
            <a:t>Whether you're a casual trader, experienced investor, or institutional client, CoinNexus strives to meet your needs and support your journey in the digital asset market.</a:t>
          </a:r>
          <a:endParaRPr lang="en-US"/>
        </a:p>
      </dgm:t>
    </dgm:pt>
    <dgm:pt modelId="{D720E305-424E-4852-AE54-14712AB49CAC}" type="parTrans" cxnId="{7723A0C8-26B7-4435-84C7-E0D9A9E9F94B}">
      <dgm:prSet/>
      <dgm:spPr/>
      <dgm:t>
        <a:bodyPr/>
        <a:lstStyle/>
        <a:p>
          <a:endParaRPr lang="en-US"/>
        </a:p>
      </dgm:t>
    </dgm:pt>
    <dgm:pt modelId="{24BD7847-160E-40FB-8ADA-CB321A94506A}" type="sibTrans" cxnId="{7723A0C8-26B7-4435-84C7-E0D9A9E9F94B}">
      <dgm:prSet/>
      <dgm:spPr/>
      <dgm:t>
        <a:bodyPr/>
        <a:lstStyle/>
        <a:p>
          <a:endParaRPr lang="en-US"/>
        </a:p>
      </dgm:t>
    </dgm:pt>
    <dgm:pt modelId="{53084973-A2E5-4FCE-8820-62F5C1369FEA}" type="pres">
      <dgm:prSet presAssocID="{D014AD91-D394-4FBE-B9B5-FA4956C6FF42}" presName="root" presStyleCnt="0">
        <dgm:presLayoutVars>
          <dgm:dir/>
          <dgm:resizeHandles val="exact"/>
        </dgm:presLayoutVars>
      </dgm:prSet>
      <dgm:spPr/>
    </dgm:pt>
    <dgm:pt modelId="{3AD1F3F2-2138-4E0C-80A1-2EEC7C93E34C}" type="pres">
      <dgm:prSet presAssocID="{8B113DC2-B30F-46A0-B90E-144722581BE2}" presName="compNode" presStyleCnt="0"/>
      <dgm:spPr/>
    </dgm:pt>
    <dgm:pt modelId="{A96BC393-06A0-419A-83FF-3C7459653A3F}" type="pres">
      <dgm:prSet presAssocID="{8B113DC2-B30F-46A0-B90E-144722581BE2}" presName="bgRect" presStyleLbl="bgShp" presStyleIdx="0" presStyleCnt="3"/>
      <dgm:spPr/>
    </dgm:pt>
    <dgm:pt modelId="{441C1263-8244-4A19-961E-059EA7802D4B}" type="pres">
      <dgm:prSet presAssocID="{8B113DC2-B30F-46A0-B90E-144722581BE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ort Balls"/>
        </a:ext>
      </dgm:extLst>
    </dgm:pt>
    <dgm:pt modelId="{50827B17-22C0-49B5-82DF-C25E32D631E5}" type="pres">
      <dgm:prSet presAssocID="{8B113DC2-B30F-46A0-B90E-144722581BE2}" presName="spaceRect" presStyleCnt="0"/>
      <dgm:spPr/>
    </dgm:pt>
    <dgm:pt modelId="{2F1BD4B9-F918-4948-BF9F-B73A713A0003}" type="pres">
      <dgm:prSet presAssocID="{8B113DC2-B30F-46A0-B90E-144722581BE2}" presName="parTx" presStyleLbl="revTx" presStyleIdx="0" presStyleCnt="3">
        <dgm:presLayoutVars>
          <dgm:chMax val="0"/>
          <dgm:chPref val="0"/>
        </dgm:presLayoutVars>
      </dgm:prSet>
      <dgm:spPr/>
    </dgm:pt>
    <dgm:pt modelId="{F13665B4-B076-4FBA-A46E-8C3F687B1B3C}" type="pres">
      <dgm:prSet presAssocID="{CC26D64E-5EEA-41F9-B7B6-D675ED242E5E}" presName="sibTrans" presStyleCnt="0"/>
      <dgm:spPr/>
    </dgm:pt>
    <dgm:pt modelId="{AABBCF2A-33AC-4D08-AF1E-85DAD6848E2A}" type="pres">
      <dgm:prSet presAssocID="{DC105DE8-B2D3-4B3A-A2C5-2C11352BF45A}" presName="compNode" presStyleCnt="0"/>
      <dgm:spPr/>
    </dgm:pt>
    <dgm:pt modelId="{083B12A4-9C6A-4DC4-9857-91BCB5FE375A}" type="pres">
      <dgm:prSet presAssocID="{DC105DE8-B2D3-4B3A-A2C5-2C11352BF45A}" presName="bgRect" presStyleLbl="bgShp" presStyleIdx="1" presStyleCnt="3"/>
      <dgm:spPr/>
    </dgm:pt>
    <dgm:pt modelId="{F4DBCA0B-B1A4-413F-9CB8-C02169C9FEA3}" type="pres">
      <dgm:prSet presAssocID="{DC105DE8-B2D3-4B3A-A2C5-2C11352BF45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E47A08E9-7702-4185-B672-1F114F29D14C}" type="pres">
      <dgm:prSet presAssocID="{DC105DE8-B2D3-4B3A-A2C5-2C11352BF45A}" presName="spaceRect" presStyleCnt="0"/>
      <dgm:spPr/>
    </dgm:pt>
    <dgm:pt modelId="{2245B402-B7D4-42D1-B49C-2C535CE95130}" type="pres">
      <dgm:prSet presAssocID="{DC105DE8-B2D3-4B3A-A2C5-2C11352BF45A}" presName="parTx" presStyleLbl="revTx" presStyleIdx="1" presStyleCnt="3">
        <dgm:presLayoutVars>
          <dgm:chMax val="0"/>
          <dgm:chPref val="0"/>
        </dgm:presLayoutVars>
      </dgm:prSet>
      <dgm:spPr/>
    </dgm:pt>
    <dgm:pt modelId="{A3F40E70-FCA4-4804-98A4-B6DEA8F11E75}" type="pres">
      <dgm:prSet presAssocID="{288B5AA7-F39C-4F53-976E-1A8D5D4FF459}" presName="sibTrans" presStyleCnt="0"/>
      <dgm:spPr/>
    </dgm:pt>
    <dgm:pt modelId="{991CA740-CAC1-4817-970E-5205E4FCFE91}" type="pres">
      <dgm:prSet presAssocID="{EDF32F6F-3D0F-46E9-8C31-79A384F224E2}" presName="compNode" presStyleCnt="0"/>
      <dgm:spPr/>
    </dgm:pt>
    <dgm:pt modelId="{3E1995B8-E9E1-4E5F-AC52-EE7B345E9B97}" type="pres">
      <dgm:prSet presAssocID="{EDF32F6F-3D0F-46E9-8C31-79A384F224E2}" presName="bgRect" presStyleLbl="bgShp" presStyleIdx="2" presStyleCnt="3"/>
      <dgm:spPr/>
    </dgm:pt>
    <dgm:pt modelId="{EE6C469E-729E-4DDD-ACB8-A4096B7DCE6E}" type="pres">
      <dgm:prSet presAssocID="{EDF32F6F-3D0F-46E9-8C31-79A384F224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A40E3629-B458-4143-AA56-F7EE3497E352}" type="pres">
      <dgm:prSet presAssocID="{EDF32F6F-3D0F-46E9-8C31-79A384F224E2}" presName="spaceRect" presStyleCnt="0"/>
      <dgm:spPr/>
    </dgm:pt>
    <dgm:pt modelId="{5B827967-DB8C-4C3E-935E-0F6E0D46281A}" type="pres">
      <dgm:prSet presAssocID="{EDF32F6F-3D0F-46E9-8C31-79A384F224E2}" presName="parTx" presStyleLbl="revTx" presStyleIdx="2" presStyleCnt="3">
        <dgm:presLayoutVars>
          <dgm:chMax val="0"/>
          <dgm:chPref val="0"/>
        </dgm:presLayoutVars>
      </dgm:prSet>
      <dgm:spPr/>
    </dgm:pt>
  </dgm:ptLst>
  <dgm:cxnLst>
    <dgm:cxn modelId="{91B5F600-AC3C-4A8E-8A3A-0CD72F5D0223}" srcId="{D014AD91-D394-4FBE-B9B5-FA4956C6FF42}" destId="{8B113DC2-B30F-46A0-B90E-144722581BE2}" srcOrd="0" destOrd="0" parTransId="{DFF06320-CF1A-4CC9-8D1C-1180E365CCBB}" sibTransId="{CC26D64E-5EEA-41F9-B7B6-D675ED242E5E}"/>
    <dgm:cxn modelId="{A709C442-B229-49F5-BE8E-8EFF80CCD184}" srcId="{D014AD91-D394-4FBE-B9B5-FA4956C6FF42}" destId="{DC105DE8-B2D3-4B3A-A2C5-2C11352BF45A}" srcOrd="1" destOrd="0" parTransId="{883A2DE8-C0DE-4FC4-9C9D-026821992E39}" sibTransId="{288B5AA7-F39C-4F53-976E-1A8D5D4FF459}"/>
    <dgm:cxn modelId="{C3268850-C223-41A4-9E95-E7BF2D39B2F1}" type="presOf" srcId="{8B113DC2-B30F-46A0-B90E-144722581BE2}" destId="{2F1BD4B9-F918-4948-BF9F-B73A713A0003}" srcOrd="0" destOrd="0" presId="urn:microsoft.com/office/officeart/2018/2/layout/IconVerticalSolidList"/>
    <dgm:cxn modelId="{62B18056-B927-4473-81E1-91BB86E53CEB}" type="presOf" srcId="{DC105DE8-B2D3-4B3A-A2C5-2C11352BF45A}" destId="{2245B402-B7D4-42D1-B49C-2C535CE95130}" srcOrd="0" destOrd="0" presId="urn:microsoft.com/office/officeart/2018/2/layout/IconVerticalSolidList"/>
    <dgm:cxn modelId="{FBE1D885-B67B-4D93-9181-0FC74DC79A00}" type="presOf" srcId="{EDF32F6F-3D0F-46E9-8C31-79A384F224E2}" destId="{5B827967-DB8C-4C3E-935E-0F6E0D46281A}" srcOrd="0" destOrd="0" presId="urn:microsoft.com/office/officeart/2018/2/layout/IconVerticalSolidList"/>
    <dgm:cxn modelId="{A6145B86-108F-4AFB-BBB0-22C460F186E1}" type="presOf" srcId="{D014AD91-D394-4FBE-B9B5-FA4956C6FF42}" destId="{53084973-A2E5-4FCE-8820-62F5C1369FEA}" srcOrd="0" destOrd="0" presId="urn:microsoft.com/office/officeart/2018/2/layout/IconVerticalSolidList"/>
    <dgm:cxn modelId="{7723A0C8-26B7-4435-84C7-E0D9A9E9F94B}" srcId="{D014AD91-D394-4FBE-B9B5-FA4956C6FF42}" destId="{EDF32F6F-3D0F-46E9-8C31-79A384F224E2}" srcOrd="2" destOrd="0" parTransId="{D720E305-424E-4852-AE54-14712AB49CAC}" sibTransId="{24BD7847-160E-40FB-8ADA-CB321A94506A}"/>
    <dgm:cxn modelId="{AE7FFF9F-9DA8-4CCE-85FC-A7CCB649128D}" type="presParOf" srcId="{53084973-A2E5-4FCE-8820-62F5C1369FEA}" destId="{3AD1F3F2-2138-4E0C-80A1-2EEC7C93E34C}" srcOrd="0" destOrd="0" presId="urn:microsoft.com/office/officeart/2018/2/layout/IconVerticalSolidList"/>
    <dgm:cxn modelId="{E9A81A5C-D855-4F69-B416-7A52B30227A8}" type="presParOf" srcId="{3AD1F3F2-2138-4E0C-80A1-2EEC7C93E34C}" destId="{A96BC393-06A0-419A-83FF-3C7459653A3F}" srcOrd="0" destOrd="0" presId="urn:microsoft.com/office/officeart/2018/2/layout/IconVerticalSolidList"/>
    <dgm:cxn modelId="{7B294A2F-6945-4686-B2E4-01C460950493}" type="presParOf" srcId="{3AD1F3F2-2138-4E0C-80A1-2EEC7C93E34C}" destId="{441C1263-8244-4A19-961E-059EA7802D4B}" srcOrd="1" destOrd="0" presId="urn:microsoft.com/office/officeart/2018/2/layout/IconVerticalSolidList"/>
    <dgm:cxn modelId="{4734CAB6-8521-4E9A-B5A5-A38D2FC17CCD}" type="presParOf" srcId="{3AD1F3F2-2138-4E0C-80A1-2EEC7C93E34C}" destId="{50827B17-22C0-49B5-82DF-C25E32D631E5}" srcOrd="2" destOrd="0" presId="urn:microsoft.com/office/officeart/2018/2/layout/IconVerticalSolidList"/>
    <dgm:cxn modelId="{8205D97F-018F-4C00-9CEA-1389A487A433}" type="presParOf" srcId="{3AD1F3F2-2138-4E0C-80A1-2EEC7C93E34C}" destId="{2F1BD4B9-F918-4948-BF9F-B73A713A0003}" srcOrd="3" destOrd="0" presId="urn:microsoft.com/office/officeart/2018/2/layout/IconVerticalSolidList"/>
    <dgm:cxn modelId="{B786F89E-89F7-4F6B-B7F2-14A3AA57B086}" type="presParOf" srcId="{53084973-A2E5-4FCE-8820-62F5C1369FEA}" destId="{F13665B4-B076-4FBA-A46E-8C3F687B1B3C}" srcOrd="1" destOrd="0" presId="urn:microsoft.com/office/officeart/2018/2/layout/IconVerticalSolidList"/>
    <dgm:cxn modelId="{7D6C467B-485B-4603-B99F-2ED58515738D}" type="presParOf" srcId="{53084973-A2E5-4FCE-8820-62F5C1369FEA}" destId="{AABBCF2A-33AC-4D08-AF1E-85DAD6848E2A}" srcOrd="2" destOrd="0" presId="urn:microsoft.com/office/officeart/2018/2/layout/IconVerticalSolidList"/>
    <dgm:cxn modelId="{EB572686-9A9A-41E4-A659-5A2206FE6483}" type="presParOf" srcId="{AABBCF2A-33AC-4D08-AF1E-85DAD6848E2A}" destId="{083B12A4-9C6A-4DC4-9857-91BCB5FE375A}" srcOrd="0" destOrd="0" presId="urn:microsoft.com/office/officeart/2018/2/layout/IconVerticalSolidList"/>
    <dgm:cxn modelId="{DDBE0E79-947C-4C71-85C2-8EB58684F06B}" type="presParOf" srcId="{AABBCF2A-33AC-4D08-AF1E-85DAD6848E2A}" destId="{F4DBCA0B-B1A4-413F-9CB8-C02169C9FEA3}" srcOrd="1" destOrd="0" presId="urn:microsoft.com/office/officeart/2018/2/layout/IconVerticalSolidList"/>
    <dgm:cxn modelId="{1CDF32F5-0F4B-49A5-9B3D-0F91D7B70866}" type="presParOf" srcId="{AABBCF2A-33AC-4D08-AF1E-85DAD6848E2A}" destId="{E47A08E9-7702-4185-B672-1F114F29D14C}" srcOrd="2" destOrd="0" presId="urn:microsoft.com/office/officeart/2018/2/layout/IconVerticalSolidList"/>
    <dgm:cxn modelId="{CB4A2B4C-34CA-46F7-A7DA-E38FE42D0C2B}" type="presParOf" srcId="{AABBCF2A-33AC-4D08-AF1E-85DAD6848E2A}" destId="{2245B402-B7D4-42D1-B49C-2C535CE95130}" srcOrd="3" destOrd="0" presId="urn:microsoft.com/office/officeart/2018/2/layout/IconVerticalSolidList"/>
    <dgm:cxn modelId="{A44927FB-760A-4948-A338-EE59FFF73E8B}" type="presParOf" srcId="{53084973-A2E5-4FCE-8820-62F5C1369FEA}" destId="{A3F40E70-FCA4-4804-98A4-B6DEA8F11E75}" srcOrd="3" destOrd="0" presId="urn:microsoft.com/office/officeart/2018/2/layout/IconVerticalSolidList"/>
    <dgm:cxn modelId="{A56EEA78-DA4E-4E4F-AC7E-3F57F091AAF8}" type="presParOf" srcId="{53084973-A2E5-4FCE-8820-62F5C1369FEA}" destId="{991CA740-CAC1-4817-970E-5205E4FCFE91}" srcOrd="4" destOrd="0" presId="urn:microsoft.com/office/officeart/2018/2/layout/IconVerticalSolidList"/>
    <dgm:cxn modelId="{C0E7C73F-D600-47CC-9E17-7C4B26AB13F9}" type="presParOf" srcId="{991CA740-CAC1-4817-970E-5205E4FCFE91}" destId="{3E1995B8-E9E1-4E5F-AC52-EE7B345E9B97}" srcOrd="0" destOrd="0" presId="urn:microsoft.com/office/officeart/2018/2/layout/IconVerticalSolidList"/>
    <dgm:cxn modelId="{E25FF334-4CEE-4D25-85B3-EE86012CE29A}" type="presParOf" srcId="{991CA740-CAC1-4817-970E-5205E4FCFE91}" destId="{EE6C469E-729E-4DDD-ACB8-A4096B7DCE6E}" srcOrd="1" destOrd="0" presId="urn:microsoft.com/office/officeart/2018/2/layout/IconVerticalSolidList"/>
    <dgm:cxn modelId="{C76CF2B8-3BFB-4C95-999E-61C5BB9869B4}" type="presParOf" srcId="{991CA740-CAC1-4817-970E-5205E4FCFE91}" destId="{A40E3629-B458-4143-AA56-F7EE3497E352}" srcOrd="2" destOrd="0" presId="urn:microsoft.com/office/officeart/2018/2/layout/IconVerticalSolidList"/>
    <dgm:cxn modelId="{90E0D6E8-E546-4958-A8CA-D56D147935C5}" type="presParOf" srcId="{991CA740-CAC1-4817-970E-5205E4FCFE91}" destId="{5B827967-DB8C-4C3E-935E-0F6E0D46281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7370A84-C910-452B-B25D-194F6176B61C}"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21C18B6B-CA40-4328-B412-4BE51AF5E4AA}">
      <dgm:prSet/>
      <dgm:spPr/>
      <dgm:t>
        <a:bodyPr/>
        <a:lstStyle/>
        <a:p>
          <a:r>
            <a:rPr lang="en-US" b="0" i="0"/>
            <a:t>SWOT analysis is a strategic planning tool used to evaluate the Strengths, Weaknesses, Opportunities, and Threats involved in a project or business venture. </a:t>
          </a:r>
          <a:endParaRPr lang="en-US"/>
        </a:p>
      </dgm:t>
    </dgm:pt>
    <dgm:pt modelId="{92477F76-69FD-41B3-A07A-E765A9C2BB99}" type="parTrans" cxnId="{9D5D6935-997F-4D67-A9D9-DAEA363F953F}">
      <dgm:prSet/>
      <dgm:spPr/>
      <dgm:t>
        <a:bodyPr/>
        <a:lstStyle/>
        <a:p>
          <a:endParaRPr lang="en-US"/>
        </a:p>
      </dgm:t>
    </dgm:pt>
    <dgm:pt modelId="{85742A84-466C-498A-AE85-B29BF1341303}" type="sibTrans" cxnId="{9D5D6935-997F-4D67-A9D9-DAEA363F953F}">
      <dgm:prSet/>
      <dgm:spPr/>
      <dgm:t>
        <a:bodyPr/>
        <a:lstStyle/>
        <a:p>
          <a:endParaRPr lang="en-US"/>
        </a:p>
      </dgm:t>
    </dgm:pt>
    <dgm:pt modelId="{469C1E5D-82C7-40C8-841D-482612F572B3}">
      <dgm:prSet/>
      <dgm:spPr/>
      <dgm:t>
        <a:bodyPr/>
        <a:lstStyle/>
        <a:p>
          <a:r>
            <a:rPr lang="en-US" b="0" i="0"/>
            <a:t>It helps organizations identify internal and external factors that may impact their ability to achieve their objectives and develop strategies to address them effectively.</a:t>
          </a:r>
          <a:endParaRPr lang="en-US"/>
        </a:p>
      </dgm:t>
    </dgm:pt>
    <dgm:pt modelId="{EAB82EA7-4E5B-4ECF-B545-26DDCF5E4CC9}" type="parTrans" cxnId="{B3B77560-6306-4CD5-AB15-CF7C0D82C7A4}">
      <dgm:prSet/>
      <dgm:spPr/>
      <dgm:t>
        <a:bodyPr/>
        <a:lstStyle/>
        <a:p>
          <a:endParaRPr lang="en-US"/>
        </a:p>
      </dgm:t>
    </dgm:pt>
    <dgm:pt modelId="{9E0BA4A0-AE33-4E4B-A0F7-2F63B6AB5964}" type="sibTrans" cxnId="{B3B77560-6306-4CD5-AB15-CF7C0D82C7A4}">
      <dgm:prSet/>
      <dgm:spPr/>
      <dgm:t>
        <a:bodyPr/>
        <a:lstStyle/>
        <a:p>
          <a:endParaRPr lang="en-US"/>
        </a:p>
      </dgm:t>
    </dgm:pt>
    <dgm:pt modelId="{14ABA79A-BCEE-4B26-9C43-BB3ABE490507}">
      <dgm:prSet/>
      <dgm:spPr/>
      <dgm:t>
        <a:bodyPr/>
        <a:lstStyle/>
        <a:p>
          <a:r>
            <a:rPr lang="en-US" b="0" i="0"/>
            <a:t>By leveraging its strengths, addressing weaknesses, capitalizing on opportunities, and mitigating threats, CoinNexus can position itself for sustainable growth and success in the competitive cryptocurrency market.</a:t>
          </a:r>
          <a:endParaRPr lang="en-US"/>
        </a:p>
      </dgm:t>
    </dgm:pt>
    <dgm:pt modelId="{576B9558-E3A3-4EF1-82CF-6646B4D4A905}" type="parTrans" cxnId="{2E41D895-360F-4B7C-A044-05AF1C4047DF}">
      <dgm:prSet/>
      <dgm:spPr/>
      <dgm:t>
        <a:bodyPr/>
        <a:lstStyle/>
        <a:p>
          <a:endParaRPr lang="en-US"/>
        </a:p>
      </dgm:t>
    </dgm:pt>
    <dgm:pt modelId="{8E195C91-43AE-4EBF-8EEC-CD03BE36D77C}" type="sibTrans" cxnId="{2E41D895-360F-4B7C-A044-05AF1C4047DF}">
      <dgm:prSet/>
      <dgm:spPr/>
      <dgm:t>
        <a:bodyPr/>
        <a:lstStyle/>
        <a:p>
          <a:endParaRPr lang="en-US"/>
        </a:p>
      </dgm:t>
    </dgm:pt>
    <dgm:pt modelId="{845DFE77-57F0-4BA5-BAC6-763FB809DC99}">
      <dgm:prSet/>
      <dgm:spPr/>
      <dgm:t>
        <a:bodyPr/>
        <a:lstStyle/>
        <a:p>
          <a:r>
            <a:rPr lang="en-US" b="0" i="0"/>
            <a:t>Overall, conducting a SWOT analysis for CoinNexus provides valuable insights that can inform strategic decision-making, risk management, and competitive positioning, ultimately contributing to the platform's long-term success and sustainability in the cryptocurrency market.</a:t>
          </a:r>
          <a:endParaRPr lang="en-US"/>
        </a:p>
      </dgm:t>
    </dgm:pt>
    <dgm:pt modelId="{910D9790-625F-4659-A737-0D87994A8B8D}" type="parTrans" cxnId="{048B870B-48DC-4C48-88AA-760CD758F7C8}">
      <dgm:prSet/>
      <dgm:spPr/>
      <dgm:t>
        <a:bodyPr/>
        <a:lstStyle/>
        <a:p>
          <a:endParaRPr lang="en-US"/>
        </a:p>
      </dgm:t>
    </dgm:pt>
    <dgm:pt modelId="{DC8CFB1C-4D7C-44F5-8FA1-843C8AA0A0BF}" type="sibTrans" cxnId="{048B870B-48DC-4C48-88AA-760CD758F7C8}">
      <dgm:prSet/>
      <dgm:spPr/>
      <dgm:t>
        <a:bodyPr/>
        <a:lstStyle/>
        <a:p>
          <a:endParaRPr lang="en-US"/>
        </a:p>
      </dgm:t>
    </dgm:pt>
    <dgm:pt modelId="{FF90E266-9A9B-8643-8BDB-64F6C7173397}" type="pres">
      <dgm:prSet presAssocID="{37370A84-C910-452B-B25D-194F6176B61C}" presName="linear" presStyleCnt="0">
        <dgm:presLayoutVars>
          <dgm:animLvl val="lvl"/>
          <dgm:resizeHandles val="exact"/>
        </dgm:presLayoutVars>
      </dgm:prSet>
      <dgm:spPr/>
    </dgm:pt>
    <dgm:pt modelId="{72E09760-D10F-F34C-A612-61AB2F21DAD5}" type="pres">
      <dgm:prSet presAssocID="{21C18B6B-CA40-4328-B412-4BE51AF5E4AA}" presName="parentText" presStyleLbl="node1" presStyleIdx="0" presStyleCnt="4">
        <dgm:presLayoutVars>
          <dgm:chMax val="0"/>
          <dgm:bulletEnabled val="1"/>
        </dgm:presLayoutVars>
      </dgm:prSet>
      <dgm:spPr/>
    </dgm:pt>
    <dgm:pt modelId="{9A73C2CF-6592-EE40-97A6-750A95FB0B1A}" type="pres">
      <dgm:prSet presAssocID="{85742A84-466C-498A-AE85-B29BF1341303}" presName="spacer" presStyleCnt="0"/>
      <dgm:spPr/>
    </dgm:pt>
    <dgm:pt modelId="{FFB52BB7-BBAC-3B43-8626-3AECC7DD36A0}" type="pres">
      <dgm:prSet presAssocID="{469C1E5D-82C7-40C8-841D-482612F572B3}" presName="parentText" presStyleLbl="node1" presStyleIdx="1" presStyleCnt="4">
        <dgm:presLayoutVars>
          <dgm:chMax val="0"/>
          <dgm:bulletEnabled val="1"/>
        </dgm:presLayoutVars>
      </dgm:prSet>
      <dgm:spPr/>
    </dgm:pt>
    <dgm:pt modelId="{228B6141-1E35-8B40-A7D5-08ABBE23E931}" type="pres">
      <dgm:prSet presAssocID="{9E0BA4A0-AE33-4E4B-A0F7-2F63B6AB5964}" presName="spacer" presStyleCnt="0"/>
      <dgm:spPr/>
    </dgm:pt>
    <dgm:pt modelId="{14FF31C7-360F-9145-91E8-7BA32B63CC59}" type="pres">
      <dgm:prSet presAssocID="{14ABA79A-BCEE-4B26-9C43-BB3ABE490507}" presName="parentText" presStyleLbl="node1" presStyleIdx="2" presStyleCnt="4">
        <dgm:presLayoutVars>
          <dgm:chMax val="0"/>
          <dgm:bulletEnabled val="1"/>
        </dgm:presLayoutVars>
      </dgm:prSet>
      <dgm:spPr/>
    </dgm:pt>
    <dgm:pt modelId="{2CEB70BE-8536-DB48-923C-B429AFB9FF16}" type="pres">
      <dgm:prSet presAssocID="{8E195C91-43AE-4EBF-8EEC-CD03BE36D77C}" presName="spacer" presStyleCnt="0"/>
      <dgm:spPr/>
    </dgm:pt>
    <dgm:pt modelId="{C3D0C274-EFC8-BA42-AB45-1C7F44A68033}" type="pres">
      <dgm:prSet presAssocID="{845DFE77-57F0-4BA5-BAC6-763FB809DC99}" presName="parentText" presStyleLbl="node1" presStyleIdx="3" presStyleCnt="4">
        <dgm:presLayoutVars>
          <dgm:chMax val="0"/>
          <dgm:bulletEnabled val="1"/>
        </dgm:presLayoutVars>
      </dgm:prSet>
      <dgm:spPr/>
    </dgm:pt>
  </dgm:ptLst>
  <dgm:cxnLst>
    <dgm:cxn modelId="{048B870B-48DC-4C48-88AA-760CD758F7C8}" srcId="{37370A84-C910-452B-B25D-194F6176B61C}" destId="{845DFE77-57F0-4BA5-BAC6-763FB809DC99}" srcOrd="3" destOrd="0" parTransId="{910D9790-625F-4659-A737-0D87994A8B8D}" sibTransId="{DC8CFB1C-4D7C-44F5-8FA1-843C8AA0A0BF}"/>
    <dgm:cxn modelId="{39A83813-ED5B-074E-B501-1EC9CC276EA1}" type="presOf" srcId="{14ABA79A-BCEE-4B26-9C43-BB3ABE490507}" destId="{14FF31C7-360F-9145-91E8-7BA32B63CC59}" srcOrd="0" destOrd="0" presId="urn:microsoft.com/office/officeart/2005/8/layout/vList2"/>
    <dgm:cxn modelId="{3CB1AE2C-6A29-904F-9D65-8BDFF8A75231}" type="presOf" srcId="{21C18B6B-CA40-4328-B412-4BE51AF5E4AA}" destId="{72E09760-D10F-F34C-A612-61AB2F21DAD5}" srcOrd="0" destOrd="0" presId="urn:microsoft.com/office/officeart/2005/8/layout/vList2"/>
    <dgm:cxn modelId="{9D5D6935-997F-4D67-A9D9-DAEA363F953F}" srcId="{37370A84-C910-452B-B25D-194F6176B61C}" destId="{21C18B6B-CA40-4328-B412-4BE51AF5E4AA}" srcOrd="0" destOrd="0" parTransId="{92477F76-69FD-41B3-A07A-E765A9C2BB99}" sibTransId="{85742A84-466C-498A-AE85-B29BF1341303}"/>
    <dgm:cxn modelId="{A2A9D14B-CAFB-A144-9E5B-E6975F228AD5}" type="presOf" srcId="{845DFE77-57F0-4BA5-BAC6-763FB809DC99}" destId="{C3D0C274-EFC8-BA42-AB45-1C7F44A68033}" srcOrd="0" destOrd="0" presId="urn:microsoft.com/office/officeart/2005/8/layout/vList2"/>
    <dgm:cxn modelId="{B3B77560-6306-4CD5-AB15-CF7C0D82C7A4}" srcId="{37370A84-C910-452B-B25D-194F6176B61C}" destId="{469C1E5D-82C7-40C8-841D-482612F572B3}" srcOrd="1" destOrd="0" parTransId="{EAB82EA7-4E5B-4ECF-B545-26DDCF5E4CC9}" sibTransId="{9E0BA4A0-AE33-4E4B-A0F7-2F63B6AB5964}"/>
    <dgm:cxn modelId="{2E41D895-360F-4B7C-A044-05AF1C4047DF}" srcId="{37370A84-C910-452B-B25D-194F6176B61C}" destId="{14ABA79A-BCEE-4B26-9C43-BB3ABE490507}" srcOrd="2" destOrd="0" parTransId="{576B9558-E3A3-4EF1-82CF-6646B4D4A905}" sibTransId="{8E195C91-43AE-4EBF-8EEC-CD03BE36D77C}"/>
    <dgm:cxn modelId="{4B467DCF-9EF8-8342-9701-AFA0C5B1723F}" type="presOf" srcId="{469C1E5D-82C7-40C8-841D-482612F572B3}" destId="{FFB52BB7-BBAC-3B43-8626-3AECC7DD36A0}" srcOrd="0" destOrd="0" presId="urn:microsoft.com/office/officeart/2005/8/layout/vList2"/>
    <dgm:cxn modelId="{4EC3FEF0-F8B2-454A-AE39-55A7BF1F23AC}" type="presOf" srcId="{37370A84-C910-452B-B25D-194F6176B61C}" destId="{FF90E266-9A9B-8643-8BDB-64F6C7173397}" srcOrd="0" destOrd="0" presId="urn:microsoft.com/office/officeart/2005/8/layout/vList2"/>
    <dgm:cxn modelId="{BD41A839-95F5-D74D-BF3B-BE07E0671223}" type="presParOf" srcId="{FF90E266-9A9B-8643-8BDB-64F6C7173397}" destId="{72E09760-D10F-F34C-A612-61AB2F21DAD5}" srcOrd="0" destOrd="0" presId="urn:microsoft.com/office/officeart/2005/8/layout/vList2"/>
    <dgm:cxn modelId="{E0AE59F5-C940-0747-8463-974B188B8529}" type="presParOf" srcId="{FF90E266-9A9B-8643-8BDB-64F6C7173397}" destId="{9A73C2CF-6592-EE40-97A6-750A95FB0B1A}" srcOrd="1" destOrd="0" presId="urn:microsoft.com/office/officeart/2005/8/layout/vList2"/>
    <dgm:cxn modelId="{9601DA84-B977-8544-B993-13B2E1EEA186}" type="presParOf" srcId="{FF90E266-9A9B-8643-8BDB-64F6C7173397}" destId="{FFB52BB7-BBAC-3B43-8626-3AECC7DD36A0}" srcOrd="2" destOrd="0" presId="urn:microsoft.com/office/officeart/2005/8/layout/vList2"/>
    <dgm:cxn modelId="{930DAA1E-5F35-F747-812A-2EA0920285DE}" type="presParOf" srcId="{FF90E266-9A9B-8643-8BDB-64F6C7173397}" destId="{228B6141-1E35-8B40-A7D5-08ABBE23E931}" srcOrd="3" destOrd="0" presId="urn:microsoft.com/office/officeart/2005/8/layout/vList2"/>
    <dgm:cxn modelId="{CB384B95-A54A-3A4C-8FC5-E021AB8EB956}" type="presParOf" srcId="{FF90E266-9A9B-8643-8BDB-64F6C7173397}" destId="{14FF31C7-360F-9145-91E8-7BA32B63CC59}" srcOrd="4" destOrd="0" presId="urn:microsoft.com/office/officeart/2005/8/layout/vList2"/>
    <dgm:cxn modelId="{89A4293B-3428-AF4B-8895-5C4236F71354}" type="presParOf" srcId="{FF90E266-9A9B-8643-8BDB-64F6C7173397}" destId="{2CEB70BE-8536-DB48-923C-B429AFB9FF16}" srcOrd="5" destOrd="0" presId="urn:microsoft.com/office/officeart/2005/8/layout/vList2"/>
    <dgm:cxn modelId="{485E50E2-28A4-4146-89BC-D334B0ACC2BA}" type="presParOf" srcId="{FF90E266-9A9B-8643-8BDB-64F6C7173397}" destId="{C3D0C274-EFC8-BA42-AB45-1C7F44A6803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AC2B7FE-4435-4AE2-8029-5A2721397A6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F4BB300-6211-4BCE-B530-48DECE241EB2}">
      <dgm:prSet/>
      <dgm:spPr/>
      <dgm:t>
        <a:bodyPr/>
        <a:lstStyle/>
        <a:p>
          <a:r>
            <a:rPr lang="en-US" b="1" i="0"/>
            <a:t>User-Friendly Interface</a:t>
          </a:r>
          <a:r>
            <a:rPr lang="en-US" b="0" i="0"/>
            <a:t>: CoinNexus boasts an intuitive and easy-to-use interface, making it accessible to both novice and experienced cryptocurrency traders.</a:t>
          </a:r>
          <a:endParaRPr lang="en-US"/>
        </a:p>
      </dgm:t>
    </dgm:pt>
    <dgm:pt modelId="{245C5D49-ABE7-4206-8313-B56764309BF5}" type="parTrans" cxnId="{AED6EE7E-AEBD-4733-8A6A-4CE131388A06}">
      <dgm:prSet/>
      <dgm:spPr/>
      <dgm:t>
        <a:bodyPr/>
        <a:lstStyle/>
        <a:p>
          <a:endParaRPr lang="en-US"/>
        </a:p>
      </dgm:t>
    </dgm:pt>
    <dgm:pt modelId="{66188595-DCF5-4B75-A631-36D06BA1096C}" type="sibTrans" cxnId="{AED6EE7E-AEBD-4733-8A6A-4CE131388A06}">
      <dgm:prSet/>
      <dgm:spPr/>
      <dgm:t>
        <a:bodyPr/>
        <a:lstStyle/>
        <a:p>
          <a:endParaRPr lang="en-US"/>
        </a:p>
      </dgm:t>
    </dgm:pt>
    <dgm:pt modelId="{C3DDF143-E558-4922-96C8-C360A2147952}">
      <dgm:prSet/>
      <dgm:spPr/>
      <dgm:t>
        <a:bodyPr/>
        <a:lstStyle/>
        <a:p>
          <a:r>
            <a:rPr lang="en-US" b="1" i="0"/>
            <a:t>Security Measures</a:t>
          </a:r>
          <a:r>
            <a:rPr lang="en-US" b="0" i="0"/>
            <a:t>: The platform implements robust security measures, including two-factor authentication, encryption protocols, and cold storage for user funds, enhancing trust and confidence among users.</a:t>
          </a:r>
          <a:endParaRPr lang="en-US"/>
        </a:p>
      </dgm:t>
    </dgm:pt>
    <dgm:pt modelId="{B308B006-BBAE-4214-BA7F-8B1660ABD3D0}" type="parTrans" cxnId="{497CFCA5-4BD3-4908-A88C-9C88C969E5C8}">
      <dgm:prSet/>
      <dgm:spPr/>
      <dgm:t>
        <a:bodyPr/>
        <a:lstStyle/>
        <a:p>
          <a:endParaRPr lang="en-US"/>
        </a:p>
      </dgm:t>
    </dgm:pt>
    <dgm:pt modelId="{D2EFCBB9-F0A6-4BFE-B147-0AE6E5E74C15}" type="sibTrans" cxnId="{497CFCA5-4BD3-4908-A88C-9C88C969E5C8}">
      <dgm:prSet/>
      <dgm:spPr/>
      <dgm:t>
        <a:bodyPr/>
        <a:lstStyle/>
        <a:p>
          <a:endParaRPr lang="en-US"/>
        </a:p>
      </dgm:t>
    </dgm:pt>
    <dgm:pt modelId="{5A67BC63-ADB4-4A49-998F-5FD264914157}">
      <dgm:prSet/>
      <dgm:spPr/>
      <dgm:t>
        <a:bodyPr/>
        <a:lstStyle/>
        <a:p>
          <a:r>
            <a:rPr lang="en-US" b="1" i="0"/>
            <a:t>Diverse Cryptocurrency Offerings</a:t>
          </a:r>
          <a:r>
            <a:rPr lang="en-US" b="0" i="0"/>
            <a:t>: CoinNexus provides access to a wide range of cryptocurrencies and trading pairs, allowing users to diversify their investment portfolios and capitalize on emerging market opportunities.</a:t>
          </a:r>
          <a:endParaRPr lang="en-US"/>
        </a:p>
      </dgm:t>
    </dgm:pt>
    <dgm:pt modelId="{B2DF5F16-8BE7-4399-9F2F-8F5884F5AB26}" type="parTrans" cxnId="{4D040EDB-EA20-4BA5-96F5-8EC75F0FC7BE}">
      <dgm:prSet/>
      <dgm:spPr/>
      <dgm:t>
        <a:bodyPr/>
        <a:lstStyle/>
        <a:p>
          <a:endParaRPr lang="en-US"/>
        </a:p>
      </dgm:t>
    </dgm:pt>
    <dgm:pt modelId="{76CF9CEE-F1A3-481C-81EA-157BA5FBBA91}" type="sibTrans" cxnId="{4D040EDB-EA20-4BA5-96F5-8EC75F0FC7BE}">
      <dgm:prSet/>
      <dgm:spPr/>
      <dgm:t>
        <a:bodyPr/>
        <a:lstStyle/>
        <a:p>
          <a:endParaRPr lang="en-US"/>
        </a:p>
      </dgm:t>
    </dgm:pt>
    <dgm:pt modelId="{6D9A1481-6AD2-4792-9484-D15CFAC75B9E}">
      <dgm:prSet/>
      <dgm:spPr/>
      <dgm:t>
        <a:bodyPr/>
        <a:lstStyle/>
        <a:p>
          <a:r>
            <a:rPr lang="en-US" b="1" i="0"/>
            <a:t>Advanced Trading Tools</a:t>
          </a:r>
          <a:r>
            <a:rPr lang="en-US" b="0" i="0"/>
            <a:t>: CoinNexus offers advanced trading tools and features, such as real-time market data, charting tools, technical indicators, and order types, empowering users to make informed trading decisions.</a:t>
          </a:r>
          <a:endParaRPr lang="en-US"/>
        </a:p>
      </dgm:t>
    </dgm:pt>
    <dgm:pt modelId="{A989FB3A-3589-4F03-980D-C0C448EFA1B4}" type="parTrans" cxnId="{5494E634-969B-4D52-B2D8-F5B8F9325188}">
      <dgm:prSet/>
      <dgm:spPr/>
      <dgm:t>
        <a:bodyPr/>
        <a:lstStyle/>
        <a:p>
          <a:endParaRPr lang="en-US"/>
        </a:p>
      </dgm:t>
    </dgm:pt>
    <dgm:pt modelId="{FE0431CD-6856-4DC3-AF11-C89D4F3A43E9}" type="sibTrans" cxnId="{5494E634-969B-4D52-B2D8-F5B8F9325188}">
      <dgm:prSet/>
      <dgm:spPr/>
      <dgm:t>
        <a:bodyPr/>
        <a:lstStyle/>
        <a:p>
          <a:endParaRPr lang="en-US"/>
        </a:p>
      </dgm:t>
    </dgm:pt>
    <dgm:pt modelId="{004C45DF-B221-4BA6-8A8E-8E9B6A819CDF}" type="pres">
      <dgm:prSet presAssocID="{2AC2B7FE-4435-4AE2-8029-5A2721397A6C}" presName="root" presStyleCnt="0">
        <dgm:presLayoutVars>
          <dgm:dir/>
          <dgm:resizeHandles val="exact"/>
        </dgm:presLayoutVars>
      </dgm:prSet>
      <dgm:spPr/>
    </dgm:pt>
    <dgm:pt modelId="{C94FC82F-30B5-420C-BD45-64C7D1CE2087}" type="pres">
      <dgm:prSet presAssocID="{8F4BB300-6211-4BCE-B530-48DECE241EB2}" presName="compNode" presStyleCnt="0"/>
      <dgm:spPr/>
    </dgm:pt>
    <dgm:pt modelId="{AE65C0F7-B829-4866-ADDD-5399797824C3}" type="pres">
      <dgm:prSet presAssocID="{8F4BB300-6211-4BCE-B530-48DECE241EB2}" presName="bgRect" presStyleLbl="bgShp" presStyleIdx="0" presStyleCnt="4"/>
      <dgm:spPr/>
    </dgm:pt>
    <dgm:pt modelId="{2E926AD2-1C54-4BD1-BD87-64A0F2F9E0EC}" type="pres">
      <dgm:prSet presAssocID="{8F4BB300-6211-4BCE-B530-48DECE241EB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5CBCEF91-9498-47F6-A8DE-2D621117CB90}" type="pres">
      <dgm:prSet presAssocID="{8F4BB300-6211-4BCE-B530-48DECE241EB2}" presName="spaceRect" presStyleCnt="0"/>
      <dgm:spPr/>
    </dgm:pt>
    <dgm:pt modelId="{C8B080C7-4F92-4601-9F17-9340C9280B61}" type="pres">
      <dgm:prSet presAssocID="{8F4BB300-6211-4BCE-B530-48DECE241EB2}" presName="parTx" presStyleLbl="revTx" presStyleIdx="0" presStyleCnt="4">
        <dgm:presLayoutVars>
          <dgm:chMax val="0"/>
          <dgm:chPref val="0"/>
        </dgm:presLayoutVars>
      </dgm:prSet>
      <dgm:spPr/>
    </dgm:pt>
    <dgm:pt modelId="{096150B4-3175-413E-A5A1-0E44B9B4DA18}" type="pres">
      <dgm:prSet presAssocID="{66188595-DCF5-4B75-A631-36D06BA1096C}" presName="sibTrans" presStyleCnt="0"/>
      <dgm:spPr/>
    </dgm:pt>
    <dgm:pt modelId="{FF678621-F0B4-47CE-9AB0-0F9EB4912386}" type="pres">
      <dgm:prSet presAssocID="{C3DDF143-E558-4922-96C8-C360A2147952}" presName="compNode" presStyleCnt="0"/>
      <dgm:spPr/>
    </dgm:pt>
    <dgm:pt modelId="{A37980EC-6D47-413F-9EC2-6B3DB30E014D}" type="pres">
      <dgm:prSet presAssocID="{C3DDF143-E558-4922-96C8-C360A2147952}" presName="bgRect" presStyleLbl="bgShp" presStyleIdx="1" presStyleCnt="4"/>
      <dgm:spPr/>
    </dgm:pt>
    <dgm:pt modelId="{80BFE2F2-E2ED-4947-8D5E-044B8B7CDB9F}" type="pres">
      <dgm:prSet presAssocID="{C3DDF143-E558-4922-96C8-C360A214795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9253DE9E-F52C-466B-AB62-8A7D538809C7}" type="pres">
      <dgm:prSet presAssocID="{C3DDF143-E558-4922-96C8-C360A2147952}" presName="spaceRect" presStyleCnt="0"/>
      <dgm:spPr/>
    </dgm:pt>
    <dgm:pt modelId="{D93DA222-C9D3-4B53-916B-3EF3593B9F35}" type="pres">
      <dgm:prSet presAssocID="{C3DDF143-E558-4922-96C8-C360A2147952}" presName="parTx" presStyleLbl="revTx" presStyleIdx="1" presStyleCnt="4">
        <dgm:presLayoutVars>
          <dgm:chMax val="0"/>
          <dgm:chPref val="0"/>
        </dgm:presLayoutVars>
      </dgm:prSet>
      <dgm:spPr/>
    </dgm:pt>
    <dgm:pt modelId="{142A3112-1E72-4F93-B462-607631E0909D}" type="pres">
      <dgm:prSet presAssocID="{D2EFCBB9-F0A6-4BFE-B147-0AE6E5E74C15}" presName="sibTrans" presStyleCnt="0"/>
      <dgm:spPr/>
    </dgm:pt>
    <dgm:pt modelId="{16F66D8E-8CA7-4792-B7DB-D689902AEF5D}" type="pres">
      <dgm:prSet presAssocID="{5A67BC63-ADB4-4A49-998F-5FD264914157}" presName="compNode" presStyleCnt="0"/>
      <dgm:spPr/>
    </dgm:pt>
    <dgm:pt modelId="{226FE92E-93DF-4139-8CA5-F59AAE67FA2C}" type="pres">
      <dgm:prSet presAssocID="{5A67BC63-ADB4-4A49-998F-5FD264914157}" presName="bgRect" presStyleLbl="bgShp" presStyleIdx="2" presStyleCnt="4"/>
      <dgm:spPr/>
    </dgm:pt>
    <dgm:pt modelId="{28658049-0B5D-4A6A-A3C3-30BDA955DE66}" type="pres">
      <dgm:prSet presAssocID="{5A67BC63-ADB4-4A49-998F-5FD26491415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edit card"/>
        </a:ext>
      </dgm:extLst>
    </dgm:pt>
    <dgm:pt modelId="{8C833C9B-2281-4C6E-AFDB-9A563FE214B0}" type="pres">
      <dgm:prSet presAssocID="{5A67BC63-ADB4-4A49-998F-5FD264914157}" presName="spaceRect" presStyleCnt="0"/>
      <dgm:spPr/>
    </dgm:pt>
    <dgm:pt modelId="{F1C3771A-EB6D-4687-8697-99A213AFC58A}" type="pres">
      <dgm:prSet presAssocID="{5A67BC63-ADB4-4A49-998F-5FD264914157}" presName="parTx" presStyleLbl="revTx" presStyleIdx="2" presStyleCnt="4">
        <dgm:presLayoutVars>
          <dgm:chMax val="0"/>
          <dgm:chPref val="0"/>
        </dgm:presLayoutVars>
      </dgm:prSet>
      <dgm:spPr/>
    </dgm:pt>
    <dgm:pt modelId="{442747E1-9224-4686-B879-AA129C2B312A}" type="pres">
      <dgm:prSet presAssocID="{76CF9CEE-F1A3-481C-81EA-157BA5FBBA91}" presName="sibTrans" presStyleCnt="0"/>
      <dgm:spPr/>
    </dgm:pt>
    <dgm:pt modelId="{17AF91D4-4D76-44F2-A27E-257CACF17925}" type="pres">
      <dgm:prSet presAssocID="{6D9A1481-6AD2-4792-9484-D15CFAC75B9E}" presName="compNode" presStyleCnt="0"/>
      <dgm:spPr/>
    </dgm:pt>
    <dgm:pt modelId="{FDB5CCB4-5BB1-4CA7-8F57-16F7806A52D2}" type="pres">
      <dgm:prSet presAssocID="{6D9A1481-6AD2-4792-9484-D15CFAC75B9E}" presName="bgRect" presStyleLbl="bgShp" presStyleIdx="3" presStyleCnt="4"/>
      <dgm:spPr/>
    </dgm:pt>
    <dgm:pt modelId="{804C955C-CC24-4654-8ACC-FB3504C3642F}" type="pres">
      <dgm:prSet presAssocID="{6D9A1481-6AD2-4792-9484-D15CFAC75B9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FF482C07-5728-4FEA-AA77-F25109268BE7}" type="pres">
      <dgm:prSet presAssocID="{6D9A1481-6AD2-4792-9484-D15CFAC75B9E}" presName="spaceRect" presStyleCnt="0"/>
      <dgm:spPr/>
    </dgm:pt>
    <dgm:pt modelId="{8AA5F130-F886-4DA2-9B17-5982516FA07E}" type="pres">
      <dgm:prSet presAssocID="{6D9A1481-6AD2-4792-9484-D15CFAC75B9E}" presName="parTx" presStyleLbl="revTx" presStyleIdx="3" presStyleCnt="4">
        <dgm:presLayoutVars>
          <dgm:chMax val="0"/>
          <dgm:chPref val="0"/>
        </dgm:presLayoutVars>
      </dgm:prSet>
      <dgm:spPr/>
    </dgm:pt>
  </dgm:ptLst>
  <dgm:cxnLst>
    <dgm:cxn modelId="{E715B511-DCDD-4E11-9069-80768CF27416}" type="presOf" srcId="{C3DDF143-E558-4922-96C8-C360A2147952}" destId="{D93DA222-C9D3-4B53-916B-3EF3593B9F35}" srcOrd="0" destOrd="0" presId="urn:microsoft.com/office/officeart/2018/2/layout/IconVerticalSolidList"/>
    <dgm:cxn modelId="{5494E634-969B-4D52-B2D8-F5B8F9325188}" srcId="{2AC2B7FE-4435-4AE2-8029-5A2721397A6C}" destId="{6D9A1481-6AD2-4792-9484-D15CFAC75B9E}" srcOrd="3" destOrd="0" parTransId="{A989FB3A-3589-4F03-980D-C0C448EFA1B4}" sibTransId="{FE0431CD-6856-4DC3-AF11-C89D4F3A43E9}"/>
    <dgm:cxn modelId="{39ED1157-3119-4270-9D06-2B61D4363E30}" type="presOf" srcId="{6D9A1481-6AD2-4792-9484-D15CFAC75B9E}" destId="{8AA5F130-F886-4DA2-9B17-5982516FA07E}" srcOrd="0" destOrd="0" presId="urn:microsoft.com/office/officeart/2018/2/layout/IconVerticalSolidList"/>
    <dgm:cxn modelId="{B9DD8A7B-47B0-42B0-9691-A1460B9E671C}" type="presOf" srcId="{8F4BB300-6211-4BCE-B530-48DECE241EB2}" destId="{C8B080C7-4F92-4601-9F17-9340C9280B61}" srcOrd="0" destOrd="0" presId="urn:microsoft.com/office/officeart/2018/2/layout/IconVerticalSolidList"/>
    <dgm:cxn modelId="{AED6EE7E-AEBD-4733-8A6A-4CE131388A06}" srcId="{2AC2B7FE-4435-4AE2-8029-5A2721397A6C}" destId="{8F4BB300-6211-4BCE-B530-48DECE241EB2}" srcOrd="0" destOrd="0" parTransId="{245C5D49-ABE7-4206-8313-B56764309BF5}" sibTransId="{66188595-DCF5-4B75-A631-36D06BA1096C}"/>
    <dgm:cxn modelId="{497CFCA5-4BD3-4908-A88C-9C88C969E5C8}" srcId="{2AC2B7FE-4435-4AE2-8029-5A2721397A6C}" destId="{C3DDF143-E558-4922-96C8-C360A2147952}" srcOrd="1" destOrd="0" parTransId="{B308B006-BBAE-4214-BA7F-8B1660ABD3D0}" sibTransId="{D2EFCBB9-F0A6-4BFE-B147-0AE6E5E74C15}"/>
    <dgm:cxn modelId="{C457F5B5-3358-4F3C-8F8E-B900E607E1C5}" type="presOf" srcId="{2AC2B7FE-4435-4AE2-8029-5A2721397A6C}" destId="{004C45DF-B221-4BA6-8A8E-8E9B6A819CDF}" srcOrd="0" destOrd="0" presId="urn:microsoft.com/office/officeart/2018/2/layout/IconVerticalSolidList"/>
    <dgm:cxn modelId="{04DE98C2-9F90-437E-966E-B01CB093A8C7}" type="presOf" srcId="{5A67BC63-ADB4-4A49-998F-5FD264914157}" destId="{F1C3771A-EB6D-4687-8697-99A213AFC58A}" srcOrd="0" destOrd="0" presId="urn:microsoft.com/office/officeart/2018/2/layout/IconVerticalSolidList"/>
    <dgm:cxn modelId="{4D040EDB-EA20-4BA5-96F5-8EC75F0FC7BE}" srcId="{2AC2B7FE-4435-4AE2-8029-5A2721397A6C}" destId="{5A67BC63-ADB4-4A49-998F-5FD264914157}" srcOrd="2" destOrd="0" parTransId="{B2DF5F16-8BE7-4399-9F2F-8F5884F5AB26}" sibTransId="{76CF9CEE-F1A3-481C-81EA-157BA5FBBA91}"/>
    <dgm:cxn modelId="{A4A0B843-B4B2-4F15-BA45-8B993F0F62C7}" type="presParOf" srcId="{004C45DF-B221-4BA6-8A8E-8E9B6A819CDF}" destId="{C94FC82F-30B5-420C-BD45-64C7D1CE2087}" srcOrd="0" destOrd="0" presId="urn:microsoft.com/office/officeart/2018/2/layout/IconVerticalSolidList"/>
    <dgm:cxn modelId="{E049E863-1C89-4E33-8243-B003D8A32DAF}" type="presParOf" srcId="{C94FC82F-30B5-420C-BD45-64C7D1CE2087}" destId="{AE65C0F7-B829-4866-ADDD-5399797824C3}" srcOrd="0" destOrd="0" presId="urn:microsoft.com/office/officeart/2018/2/layout/IconVerticalSolidList"/>
    <dgm:cxn modelId="{8D723CCE-EC9E-46F6-8369-A4FD66910F67}" type="presParOf" srcId="{C94FC82F-30B5-420C-BD45-64C7D1CE2087}" destId="{2E926AD2-1C54-4BD1-BD87-64A0F2F9E0EC}" srcOrd="1" destOrd="0" presId="urn:microsoft.com/office/officeart/2018/2/layout/IconVerticalSolidList"/>
    <dgm:cxn modelId="{178E818B-B39B-445B-9096-219BA949C1E7}" type="presParOf" srcId="{C94FC82F-30B5-420C-BD45-64C7D1CE2087}" destId="{5CBCEF91-9498-47F6-A8DE-2D621117CB90}" srcOrd="2" destOrd="0" presId="urn:microsoft.com/office/officeart/2018/2/layout/IconVerticalSolidList"/>
    <dgm:cxn modelId="{FF25E9E0-3DB5-4F6A-B629-76188812C00F}" type="presParOf" srcId="{C94FC82F-30B5-420C-BD45-64C7D1CE2087}" destId="{C8B080C7-4F92-4601-9F17-9340C9280B61}" srcOrd="3" destOrd="0" presId="urn:microsoft.com/office/officeart/2018/2/layout/IconVerticalSolidList"/>
    <dgm:cxn modelId="{9A4D652A-3B0D-4BE1-A723-CA2EB2A85C06}" type="presParOf" srcId="{004C45DF-B221-4BA6-8A8E-8E9B6A819CDF}" destId="{096150B4-3175-413E-A5A1-0E44B9B4DA18}" srcOrd="1" destOrd="0" presId="urn:microsoft.com/office/officeart/2018/2/layout/IconVerticalSolidList"/>
    <dgm:cxn modelId="{25E985BF-C4D3-4020-A0FC-C755262B9304}" type="presParOf" srcId="{004C45DF-B221-4BA6-8A8E-8E9B6A819CDF}" destId="{FF678621-F0B4-47CE-9AB0-0F9EB4912386}" srcOrd="2" destOrd="0" presId="urn:microsoft.com/office/officeart/2018/2/layout/IconVerticalSolidList"/>
    <dgm:cxn modelId="{6413A6DC-F84D-44EA-BE21-61C41FD0ACEE}" type="presParOf" srcId="{FF678621-F0B4-47CE-9AB0-0F9EB4912386}" destId="{A37980EC-6D47-413F-9EC2-6B3DB30E014D}" srcOrd="0" destOrd="0" presId="urn:microsoft.com/office/officeart/2018/2/layout/IconVerticalSolidList"/>
    <dgm:cxn modelId="{72E3D453-C44D-4EAF-9F8B-96E2CF06C4FA}" type="presParOf" srcId="{FF678621-F0B4-47CE-9AB0-0F9EB4912386}" destId="{80BFE2F2-E2ED-4947-8D5E-044B8B7CDB9F}" srcOrd="1" destOrd="0" presId="urn:microsoft.com/office/officeart/2018/2/layout/IconVerticalSolidList"/>
    <dgm:cxn modelId="{E5ED475C-2C93-4CC5-B159-F7EF30D74010}" type="presParOf" srcId="{FF678621-F0B4-47CE-9AB0-0F9EB4912386}" destId="{9253DE9E-F52C-466B-AB62-8A7D538809C7}" srcOrd="2" destOrd="0" presId="urn:microsoft.com/office/officeart/2018/2/layout/IconVerticalSolidList"/>
    <dgm:cxn modelId="{DC32F6CF-0E98-4B43-A5EC-E0D0A252089A}" type="presParOf" srcId="{FF678621-F0B4-47CE-9AB0-0F9EB4912386}" destId="{D93DA222-C9D3-4B53-916B-3EF3593B9F35}" srcOrd="3" destOrd="0" presId="urn:microsoft.com/office/officeart/2018/2/layout/IconVerticalSolidList"/>
    <dgm:cxn modelId="{980A12AD-9816-4D64-8CAD-E45FCD2FDF0D}" type="presParOf" srcId="{004C45DF-B221-4BA6-8A8E-8E9B6A819CDF}" destId="{142A3112-1E72-4F93-B462-607631E0909D}" srcOrd="3" destOrd="0" presId="urn:microsoft.com/office/officeart/2018/2/layout/IconVerticalSolidList"/>
    <dgm:cxn modelId="{2E4B6E77-1FC6-4730-A7B8-E76FE0E2659C}" type="presParOf" srcId="{004C45DF-B221-4BA6-8A8E-8E9B6A819CDF}" destId="{16F66D8E-8CA7-4792-B7DB-D689902AEF5D}" srcOrd="4" destOrd="0" presId="urn:microsoft.com/office/officeart/2018/2/layout/IconVerticalSolidList"/>
    <dgm:cxn modelId="{60F56AD8-2623-4A4E-847C-478DC9E2F9FB}" type="presParOf" srcId="{16F66D8E-8CA7-4792-B7DB-D689902AEF5D}" destId="{226FE92E-93DF-4139-8CA5-F59AAE67FA2C}" srcOrd="0" destOrd="0" presId="urn:microsoft.com/office/officeart/2018/2/layout/IconVerticalSolidList"/>
    <dgm:cxn modelId="{4FB40973-DC47-4BD7-BCB8-4A935434822E}" type="presParOf" srcId="{16F66D8E-8CA7-4792-B7DB-D689902AEF5D}" destId="{28658049-0B5D-4A6A-A3C3-30BDA955DE66}" srcOrd="1" destOrd="0" presId="urn:microsoft.com/office/officeart/2018/2/layout/IconVerticalSolidList"/>
    <dgm:cxn modelId="{EA44CB0E-3C2B-4E5E-BA32-F8977F84211E}" type="presParOf" srcId="{16F66D8E-8CA7-4792-B7DB-D689902AEF5D}" destId="{8C833C9B-2281-4C6E-AFDB-9A563FE214B0}" srcOrd="2" destOrd="0" presId="urn:microsoft.com/office/officeart/2018/2/layout/IconVerticalSolidList"/>
    <dgm:cxn modelId="{DBBDA935-F0C4-4233-A6DE-F01E7E1BE839}" type="presParOf" srcId="{16F66D8E-8CA7-4792-B7DB-D689902AEF5D}" destId="{F1C3771A-EB6D-4687-8697-99A213AFC58A}" srcOrd="3" destOrd="0" presId="urn:microsoft.com/office/officeart/2018/2/layout/IconVerticalSolidList"/>
    <dgm:cxn modelId="{960B8EE1-8C52-44D2-9F5D-FEF13C83DA2C}" type="presParOf" srcId="{004C45DF-B221-4BA6-8A8E-8E9B6A819CDF}" destId="{442747E1-9224-4686-B879-AA129C2B312A}" srcOrd="5" destOrd="0" presId="urn:microsoft.com/office/officeart/2018/2/layout/IconVerticalSolidList"/>
    <dgm:cxn modelId="{3EC436FC-3D9A-46C2-981A-46F583D6DE21}" type="presParOf" srcId="{004C45DF-B221-4BA6-8A8E-8E9B6A819CDF}" destId="{17AF91D4-4D76-44F2-A27E-257CACF17925}" srcOrd="6" destOrd="0" presId="urn:microsoft.com/office/officeart/2018/2/layout/IconVerticalSolidList"/>
    <dgm:cxn modelId="{7B4AB4D2-7AE4-438A-80DF-3FAB6EBC464B}" type="presParOf" srcId="{17AF91D4-4D76-44F2-A27E-257CACF17925}" destId="{FDB5CCB4-5BB1-4CA7-8F57-16F7806A52D2}" srcOrd="0" destOrd="0" presId="urn:microsoft.com/office/officeart/2018/2/layout/IconVerticalSolidList"/>
    <dgm:cxn modelId="{D97A9F09-5261-48FA-BBA0-E3FE812AFCB7}" type="presParOf" srcId="{17AF91D4-4D76-44F2-A27E-257CACF17925}" destId="{804C955C-CC24-4654-8ACC-FB3504C3642F}" srcOrd="1" destOrd="0" presId="urn:microsoft.com/office/officeart/2018/2/layout/IconVerticalSolidList"/>
    <dgm:cxn modelId="{8E42328A-34AB-419B-A873-5B3E6278AFBC}" type="presParOf" srcId="{17AF91D4-4D76-44F2-A27E-257CACF17925}" destId="{FF482C07-5728-4FEA-AA77-F25109268BE7}" srcOrd="2" destOrd="0" presId="urn:microsoft.com/office/officeart/2018/2/layout/IconVerticalSolidList"/>
    <dgm:cxn modelId="{86993371-79DD-47D8-88E3-FF14B4678E51}" type="presParOf" srcId="{17AF91D4-4D76-44F2-A27E-257CACF17925}" destId="{8AA5F130-F886-4DA2-9B17-5982516FA07E}"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439C5CF-FF28-4002-8911-72239A1996E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E603246-DF18-45E5-8031-5E93A3F87B39}">
      <dgm:prSet/>
      <dgm:spPr/>
      <dgm:t>
        <a:bodyPr/>
        <a:lstStyle/>
        <a:p>
          <a:pPr>
            <a:lnSpc>
              <a:spcPct val="100000"/>
            </a:lnSpc>
          </a:pPr>
          <a:r>
            <a:rPr lang="en-US" b="1" i="0"/>
            <a:t>Limited Market Penetration</a:t>
          </a:r>
          <a:r>
            <a:rPr lang="en-US" b="0" i="0"/>
            <a:t>: CoinNexus may face challenges in gaining market share and attracting users compared to more established cryptocurrency exchanges with larger user bases and brand recognition.</a:t>
          </a:r>
          <a:endParaRPr lang="en-US"/>
        </a:p>
      </dgm:t>
    </dgm:pt>
    <dgm:pt modelId="{19141D14-56D0-4BD9-9F3B-D4FA394939B2}" type="parTrans" cxnId="{D7AEB1B6-694C-4F51-8BE8-4916E371476C}">
      <dgm:prSet/>
      <dgm:spPr/>
      <dgm:t>
        <a:bodyPr/>
        <a:lstStyle/>
        <a:p>
          <a:endParaRPr lang="en-US"/>
        </a:p>
      </dgm:t>
    </dgm:pt>
    <dgm:pt modelId="{1BF8FA1C-E3C6-4A1A-9636-0B309DA7DF69}" type="sibTrans" cxnId="{D7AEB1B6-694C-4F51-8BE8-4916E371476C}">
      <dgm:prSet/>
      <dgm:spPr/>
      <dgm:t>
        <a:bodyPr/>
        <a:lstStyle/>
        <a:p>
          <a:endParaRPr lang="en-US"/>
        </a:p>
      </dgm:t>
    </dgm:pt>
    <dgm:pt modelId="{81F1A46E-B2DF-47BA-83C4-4B640D8EFB45}">
      <dgm:prSet/>
      <dgm:spPr/>
      <dgm:t>
        <a:bodyPr/>
        <a:lstStyle/>
        <a:p>
          <a:pPr>
            <a:lnSpc>
              <a:spcPct val="100000"/>
            </a:lnSpc>
          </a:pPr>
          <a:r>
            <a:rPr lang="en-US" b="1" i="0"/>
            <a:t>Customer Support</a:t>
          </a:r>
          <a:r>
            <a:rPr lang="en-US" b="0" i="0"/>
            <a:t>: Some users may experience delays or inefficiencies in CoinNexus's customer support, impacting their overall experience, especially during times of technical issues or account-related inquiries.</a:t>
          </a:r>
          <a:endParaRPr lang="en-US"/>
        </a:p>
      </dgm:t>
    </dgm:pt>
    <dgm:pt modelId="{8B86AC57-C38E-440F-B67B-3F0FBA9BD56C}" type="parTrans" cxnId="{7B1B7288-9C1A-478C-9160-89D69103A9AF}">
      <dgm:prSet/>
      <dgm:spPr/>
      <dgm:t>
        <a:bodyPr/>
        <a:lstStyle/>
        <a:p>
          <a:endParaRPr lang="en-US"/>
        </a:p>
      </dgm:t>
    </dgm:pt>
    <dgm:pt modelId="{AA51D687-A020-4875-A9A8-F3256DC1D60C}" type="sibTrans" cxnId="{7B1B7288-9C1A-478C-9160-89D69103A9AF}">
      <dgm:prSet/>
      <dgm:spPr/>
      <dgm:t>
        <a:bodyPr/>
        <a:lstStyle/>
        <a:p>
          <a:endParaRPr lang="en-US"/>
        </a:p>
      </dgm:t>
    </dgm:pt>
    <dgm:pt modelId="{437795E7-FB0F-4421-9AD1-34005E1C71A2}">
      <dgm:prSet/>
      <dgm:spPr/>
      <dgm:t>
        <a:bodyPr/>
        <a:lstStyle/>
        <a:p>
          <a:pPr>
            <a:lnSpc>
              <a:spcPct val="100000"/>
            </a:lnSpc>
          </a:pPr>
          <a:r>
            <a:rPr lang="en-US" b="1" i="0"/>
            <a:t>Regulatory Compliance</a:t>
          </a:r>
          <a:r>
            <a:rPr lang="en-US" b="0" i="0"/>
            <a:t>: Adhering to evolving regulatory requirements in different jurisdictions can pose challenges for CoinNexus, potentially limiting its operational flexibility and expansion into new markets.</a:t>
          </a:r>
          <a:endParaRPr lang="en-US"/>
        </a:p>
      </dgm:t>
    </dgm:pt>
    <dgm:pt modelId="{E358E97E-69D0-4394-907F-93BEF6A93BB1}" type="parTrans" cxnId="{5A5C81AE-4548-48C8-85B8-EB81961678CA}">
      <dgm:prSet/>
      <dgm:spPr/>
      <dgm:t>
        <a:bodyPr/>
        <a:lstStyle/>
        <a:p>
          <a:endParaRPr lang="en-US"/>
        </a:p>
      </dgm:t>
    </dgm:pt>
    <dgm:pt modelId="{96652C98-34EA-432C-93C6-53F52D102F54}" type="sibTrans" cxnId="{5A5C81AE-4548-48C8-85B8-EB81961678CA}">
      <dgm:prSet/>
      <dgm:spPr/>
      <dgm:t>
        <a:bodyPr/>
        <a:lstStyle/>
        <a:p>
          <a:endParaRPr lang="en-US"/>
        </a:p>
      </dgm:t>
    </dgm:pt>
    <dgm:pt modelId="{006964EE-09C0-4B1A-854F-02B00C11C05C}" type="pres">
      <dgm:prSet presAssocID="{C439C5CF-FF28-4002-8911-72239A1996E6}" presName="root" presStyleCnt="0">
        <dgm:presLayoutVars>
          <dgm:dir/>
          <dgm:resizeHandles val="exact"/>
        </dgm:presLayoutVars>
      </dgm:prSet>
      <dgm:spPr/>
    </dgm:pt>
    <dgm:pt modelId="{8DAF6542-3B75-45DE-8BAD-14A672C94673}" type="pres">
      <dgm:prSet presAssocID="{5E603246-DF18-45E5-8031-5E93A3F87B39}" presName="compNode" presStyleCnt="0"/>
      <dgm:spPr/>
    </dgm:pt>
    <dgm:pt modelId="{BAD3E6CC-8A55-4A49-8F41-4B71291D3859}" type="pres">
      <dgm:prSet presAssocID="{5E603246-DF18-45E5-8031-5E93A3F87B39}" presName="bgRect" presStyleLbl="bgShp" presStyleIdx="0" presStyleCnt="3"/>
      <dgm:spPr/>
    </dgm:pt>
    <dgm:pt modelId="{076BD9A4-EBBB-4E71-BC40-540334C8CBBB}" type="pres">
      <dgm:prSet presAssocID="{5E603246-DF18-45E5-8031-5E93A3F87B3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2AA734FF-DB43-4448-A360-E7373076C157}" type="pres">
      <dgm:prSet presAssocID="{5E603246-DF18-45E5-8031-5E93A3F87B39}" presName="spaceRect" presStyleCnt="0"/>
      <dgm:spPr/>
    </dgm:pt>
    <dgm:pt modelId="{CD03C9DB-02CB-4AEF-8479-A960F9682717}" type="pres">
      <dgm:prSet presAssocID="{5E603246-DF18-45E5-8031-5E93A3F87B39}" presName="parTx" presStyleLbl="revTx" presStyleIdx="0" presStyleCnt="3">
        <dgm:presLayoutVars>
          <dgm:chMax val="0"/>
          <dgm:chPref val="0"/>
        </dgm:presLayoutVars>
      </dgm:prSet>
      <dgm:spPr/>
    </dgm:pt>
    <dgm:pt modelId="{63BCB1F2-C25A-4448-8252-14014D966D3B}" type="pres">
      <dgm:prSet presAssocID="{1BF8FA1C-E3C6-4A1A-9636-0B309DA7DF69}" presName="sibTrans" presStyleCnt="0"/>
      <dgm:spPr/>
    </dgm:pt>
    <dgm:pt modelId="{6BA7E47A-34E5-4095-A3EC-552293906A16}" type="pres">
      <dgm:prSet presAssocID="{81F1A46E-B2DF-47BA-83C4-4B640D8EFB45}" presName="compNode" presStyleCnt="0"/>
      <dgm:spPr/>
    </dgm:pt>
    <dgm:pt modelId="{F7A13083-A77A-4168-BDEA-962806F7C401}" type="pres">
      <dgm:prSet presAssocID="{81F1A46E-B2DF-47BA-83C4-4B640D8EFB45}" presName="bgRect" presStyleLbl="bgShp" presStyleIdx="1" presStyleCnt="3"/>
      <dgm:spPr/>
    </dgm:pt>
    <dgm:pt modelId="{CC98609B-62A2-4D60-AD40-C531D401D6FA}" type="pres">
      <dgm:prSet presAssocID="{81F1A46E-B2DF-47BA-83C4-4B640D8EFB4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l center"/>
        </a:ext>
      </dgm:extLst>
    </dgm:pt>
    <dgm:pt modelId="{8ABAB285-7DF6-4982-B736-419CAFCEC894}" type="pres">
      <dgm:prSet presAssocID="{81F1A46E-B2DF-47BA-83C4-4B640D8EFB45}" presName="spaceRect" presStyleCnt="0"/>
      <dgm:spPr/>
    </dgm:pt>
    <dgm:pt modelId="{1A80E390-2B8A-43E4-B045-87410581A5D6}" type="pres">
      <dgm:prSet presAssocID="{81F1A46E-B2DF-47BA-83C4-4B640D8EFB45}" presName="parTx" presStyleLbl="revTx" presStyleIdx="1" presStyleCnt="3">
        <dgm:presLayoutVars>
          <dgm:chMax val="0"/>
          <dgm:chPref val="0"/>
        </dgm:presLayoutVars>
      </dgm:prSet>
      <dgm:spPr/>
    </dgm:pt>
    <dgm:pt modelId="{BE9AED15-57CE-4F45-8E3B-3415E7BFA77B}" type="pres">
      <dgm:prSet presAssocID="{AA51D687-A020-4875-A9A8-F3256DC1D60C}" presName="sibTrans" presStyleCnt="0"/>
      <dgm:spPr/>
    </dgm:pt>
    <dgm:pt modelId="{6397953E-491F-48DA-B341-EC99EA627AD3}" type="pres">
      <dgm:prSet presAssocID="{437795E7-FB0F-4421-9AD1-34005E1C71A2}" presName="compNode" presStyleCnt="0"/>
      <dgm:spPr/>
    </dgm:pt>
    <dgm:pt modelId="{4167C116-D412-4756-98B6-0B90C4227096}" type="pres">
      <dgm:prSet presAssocID="{437795E7-FB0F-4421-9AD1-34005E1C71A2}" presName="bgRect" presStyleLbl="bgShp" presStyleIdx="2" presStyleCnt="3"/>
      <dgm:spPr/>
    </dgm:pt>
    <dgm:pt modelId="{BB22DDCB-1A61-489A-828E-55A80DC75039}" type="pres">
      <dgm:prSet presAssocID="{437795E7-FB0F-4421-9AD1-34005E1C71A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85CE7392-5348-41EA-B380-64E9FE053FA2}" type="pres">
      <dgm:prSet presAssocID="{437795E7-FB0F-4421-9AD1-34005E1C71A2}" presName="spaceRect" presStyleCnt="0"/>
      <dgm:spPr/>
    </dgm:pt>
    <dgm:pt modelId="{AC15B6A7-BE3D-4E89-94BB-C3CE5AD6193B}" type="pres">
      <dgm:prSet presAssocID="{437795E7-FB0F-4421-9AD1-34005E1C71A2}" presName="parTx" presStyleLbl="revTx" presStyleIdx="2" presStyleCnt="3">
        <dgm:presLayoutVars>
          <dgm:chMax val="0"/>
          <dgm:chPref val="0"/>
        </dgm:presLayoutVars>
      </dgm:prSet>
      <dgm:spPr/>
    </dgm:pt>
  </dgm:ptLst>
  <dgm:cxnLst>
    <dgm:cxn modelId="{525A0C03-6F27-3B4E-93E7-3EE2D7B0D2F0}" type="presOf" srcId="{437795E7-FB0F-4421-9AD1-34005E1C71A2}" destId="{AC15B6A7-BE3D-4E89-94BB-C3CE5AD6193B}" srcOrd="0" destOrd="0" presId="urn:microsoft.com/office/officeart/2018/2/layout/IconVerticalSolidList"/>
    <dgm:cxn modelId="{B25A1006-EDC2-9A48-9D19-45A49B1AE517}" type="presOf" srcId="{C439C5CF-FF28-4002-8911-72239A1996E6}" destId="{006964EE-09C0-4B1A-854F-02B00C11C05C}" srcOrd="0" destOrd="0" presId="urn:microsoft.com/office/officeart/2018/2/layout/IconVerticalSolidList"/>
    <dgm:cxn modelId="{66AACC62-FA1B-C74E-B211-D0B5BA770ECF}" type="presOf" srcId="{81F1A46E-B2DF-47BA-83C4-4B640D8EFB45}" destId="{1A80E390-2B8A-43E4-B045-87410581A5D6}" srcOrd="0" destOrd="0" presId="urn:microsoft.com/office/officeart/2018/2/layout/IconVerticalSolidList"/>
    <dgm:cxn modelId="{87A1D86C-10C6-6E4F-A49C-41CD38E79DF0}" type="presOf" srcId="{5E603246-DF18-45E5-8031-5E93A3F87B39}" destId="{CD03C9DB-02CB-4AEF-8479-A960F9682717}" srcOrd="0" destOrd="0" presId="urn:microsoft.com/office/officeart/2018/2/layout/IconVerticalSolidList"/>
    <dgm:cxn modelId="{7B1B7288-9C1A-478C-9160-89D69103A9AF}" srcId="{C439C5CF-FF28-4002-8911-72239A1996E6}" destId="{81F1A46E-B2DF-47BA-83C4-4B640D8EFB45}" srcOrd="1" destOrd="0" parTransId="{8B86AC57-C38E-440F-B67B-3F0FBA9BD56C}" sibTransId="{AA51D687-A020-4875-A9A8-F3256DC1D60C}"/>
    <dgm:cxn modelId="{5A5C81AE-4548-48C8-85B8-EB81961678CA}" srcId="{C439C5CF-FF28-4002-8911-72239A1996E6}" destId="{437795E7-FB0F-4421-9AD1-34005E1C71A2}" srcOrd="2" destOrd="0" parTransId="{E358E97E-69D0-4394-907F-93BEF6A93BB1}" sibTransId="{96652C98-34EA-432C-93C6-53F52D102F54}"/>
    <dgm:cxn modelId="{D7AEB1B6-694C-4F51-8BE8-4916E371476C}" srcId="{C439C5CF-FF28-4002-8911-72239A1996E6}" destId="{5E603246-DF18-45E5-8031-5E93A3F87B39}" srcOrd="0" destOrd="0" parTransId="{19141D14-56D0-4BD9-9F3B-D4FA394939B2}" sibTransId="{1BF8FA1C-E3C6-4A1A-9636-0B309DA7DF69}"/>
    <dgm:cxn modelId="{45BB746A-7897-2447-A34A-58FF599A8641}" type="presParOf" srcId="{006964EE-09C0-4B1A-854F-02B00C11C05C}" destId="{8DAF6542-3B75-45DE-8BAD-14A672C94673}" srcOrd="0" destOrd="0" presId="urn:microsoft.com/office/officeart/2018/2/layout/IconVerticalSolidList"/>
    <dgm:cxn modelId="{80E67179-7E97-B647-B749-C2168A8D1D55}" type="presParOf" srcId="{8DAF6542-3B75-45DE-8BAD-14A672C94673}" destId="{BAD3E6CC-8A55-4A49-8F41-4B71291D3859}" srcOrd="0" destOrd="0" presId="urn:microsoft.com/office/officeart/2018/2/layout/IconVerticalSolidList"/>
    <dgm:cxn modelId="{3033BCDE-E2A3-D941-95E4-52CD1DD84B84}" type="presParOf" srcId="{8DAF6542-3B75-45DE-8BAD-14A672C94673}" destId="{076BD9A4-EBBB-4E71-BC40-540334C8CBBB}" srcOrd="1" destOrd="0" presId="urn:microsoft.com/office/officeart/2018/2/layout/IconVerticalSolidList"/>
    <dgm:cxn modelId="{7E35F636-E893-E045-B549-18F8FCC2ED8B}" type="presParOf" srcId="{8DAF6542-3B75-45DE-8BAD-14A672C94673}" destId="{2AA734FF-DB43-4448-A360-E7373076C157}" srcOrd="2" destOrd="0" presId="urn:microsoft.com/office/officeart/2018/2/layout/IconVerticalSolidList"/>
    <dgm:cxn modelId="{15143C9E-C9A1-4E4B-B604-45697AAE87D9}" type="presParOf" srcId="{8DAF6542-3B75-45DE-8BAD-14A672C94673}" destId="{CD03C9DB-02CB-4AEF-8479-A960F9682717}" srcOrd="3" destOrd="0" presId="urn:microsoft.com/office/officeart/2018/2/layout/IconVerticalSolidList"/>
    <dgm:cxn modelId="{DDE96E17-4290-B74B-92C0-12F2A3E1E7CE}" type="presParOf" srcId="{006964EE-09C0-4B1A-854F-02B00C11C05C}" destId="{63BCB1F2-C25A-4448-8252-14014D966D3B}" srcOrd="1" destOrd="0" presId="urn:microsoft.com/office/officeart/2018/2/layout/IconVerticalSolidList"/>
    <dgm:cxn modelId="{D5448568-9CB4-6540-8AD9-0743972C1781}" type="presParOf" srcId="{006964EE-09C0-4B1A-854F-02B00C11C05C}" destId="{6BA7E47A-34E5-4095-A3EC-552293906A16}" srcOrd="2" destOrd="0" presId="urn:microsoft.com/office/officeart/2018/2/layout/IconVerticalSolidList"/>
    <dgm:cxn modelId="{28CBF5A6-4C2D-0F48-9A16-C7BC9D571F13}" type="presParOf" srcId="{6BA7E47A-34E5-4095-A3EC-552293906A16}" destId="{F7A13083-A77A-4168-BDEA-962806F7C401}" srcOrd="0" destOrd="0" presId="urn:microsoft.com/office/officeart/2018/2/layout/IconVerticalSolidList"/>
    <dgm:cxn modelId="{2EB2A014-CE47-F64B-9EFD-A34685A26667}" type="presParOf" srcId="{6BA7E47A-34E5-4095-A3EC-552293906A16}" destId="{CC98609B-62A2-4D60-AD40-C531D401D6FA}" srcOrd="1" destOrd="0" presId="urn:microsoft.com/office/officeart/2018/2/layout/IconVerticalSolidList"/>
    <dgm:cxn modelId="{0A39C176-34CE-6B4C-981B-1C31A979177C}" type="presParOf" srcId="{6BA7E47A-34E5-4095-A3EC-552293906A16}" destId="{8ABAB285-7DF6-4982-B736-419CAFCEC894}" srcOrd="2" destOrd="0" presId="urn:microsoft.com/office/officeart/2018/2/layout/IconVerticalSolidList"/>
    <dgm:cxn modelId="{283091C1-320C-4641-9DC9-3866F362FF26}" type="presParOf" srcId="{6BA7E47A-34E5-4095-A3EC-552293906A16}" destId="{1A80E390-2B8A-43E4-B045-87410581A5D6}" srcOrd="3" destOrd="0" presId="urn:microsoft.com/office/officeart/2018/2/layout/IconVerticalSolidList"/>
    <dgm:cxn modelId="{2A72883E-E85F-F749-AEE2-ABE92137AC81}" type="presParOf" srcId="{006964EE-09C0-4B1A-854F-02B00C11C05C}" destId="{BE9AED15-57CE-4F45-8E3B-3415E7BFA77B}" srcOrd="3" destOrd="0" presId="urn:microsoft.com/office/officeart/2018/2/layout/IconVerticalSolidList"/>
    <dgm:cxn modelId="{7F499DB8-5868-8949-8DAA-B76237D3C5E5}" type="presParOf" srcId="{006964EE-09C0-4B1A-854F-02B00C11C05C}" destId="{6397953E-491F-48DA-B341-EC99EA627AD3}" srcOrd="4" destOrd="0" presId="urn:microsoft.com/office/officeart/2018/2/layout/IconVerticalSolidList"/>
    <dgm:cxn modelId="{EC453E10-C66F-E544-8FE7-A058CA4CD192}" type="presParOf" srcId="{6397953E-491F-48DA-B341-EC99EA627AD3}" destId="{4167C116-D412-4756-98B6-0B90C4227096}" srcOrd="0" destOrd="0" presId="urn:microsoft.com/office/officeart/2018/2/layout/IconVerticalSolidList"/>
    <dgm:cxn modelId="{C3DC10E4-5EB0-2D4F-AA28-DD90C19737C8}" type="presParOf" srcId="{6397953E-491F-48DA-B341-EC99EA627AD3}" destId="{BB22DDCB-1A61-489A-828E-55A80DC75039}" srcOrd="1" destOrd="0" presId="urn:microsoft.com/office/officeart/2018/2/layout/IconVerticalSolidList"/>
    <dgm:cxn modelId="{9E020975-635A-7045-B626-E802189795E0}" type="presParOf" srcId="{6397953E-491F-48DA-B341-EC99EA627AD3}" destId="{85CE7392-5348-41EA-B380-64E9FE053FA2}" srcOrd="2" destOrd="0" presId="urn:microsoft.com/office/officeart/2018/2/layout/IconVerticalSolidList"/>
    <dgm:cxn modelId="{38F3BC10-211A-D34F-85D1-738868D3DB78}" type="presParOf" srcId="{6397953E-491F-48DA-B341-EC99EA627AD3}" destId="{AC15B6A7-BE3D-4E89-94BB-C3CE5AD6193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3B55E-D309-4F92-A7CF-4C21C6E2CB63}">
      <dsp:nvSpPr>
        <dsp:cNvPr id="0" name=""/>
        <dsp:cNvSpPr/>
      </dsp:nvSpPr>
      <dsp:spPr>
        <a:xfrm>
          <a:off x="0" y="2829"/>
          <a:ext cx="5913437" cy="97876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399043-3122-4011-A1A0-F7D569A994C0}">
      <dsp:nvSpPr>
        <dsp:cNvPr id="0" name=""/>
        <dsp:cNvSpPr/>
      </dsp:nvSpPr>
      <dsp:spPr>
        <a:xfrm>
          <a:off x="296077" y="223052"/>
          <a:ext cx="538848" cy="5383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DB19CA-926C-4D2D-8D0A-9522A765CD6D}">
      <dsp:nvSpPr>
        <dsp:cNvPr id="0" name=""/>
        <dsp:cNvSpPr/>
      </dsp:nvSpPr>
      <dsp:spPr>
        <a:xfrm>
          <a:off x="1131003" y="2829"/>
          <a:ext cx="4531094" cy="979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88" tIns="103688" rIns="103688" bIns="103688" numCol="1" spcCol="1270" anchor="ctr" anchorCtr="0">
          <a:noAutofit/>
        </a:bodyPr>
        <a:lstStyle/>
        <a:p>
          <a:pPr marL="0" lvl="0" indent="0" algn="l" defTabSz="622300">
            <a:lnSpc>
              <a:spcPct val="90000"/>
            </a:lnSpc>
            <a:spcBef>
              <a:spcPct val="0"/>
            </a:spcBef>
            <a:spcAft>
              <a:spcPct val="35000"/>
            </a:spcAft>
            <a:buNone/>
          </a:pPr>
          <a:r>
            <a:rPr lang="en-US" sz="1400" kern="1200"/>
            <a:t>Coin Nexus is a pioneering cryptocurrency trading and investment platform designed to democratize access to the digital finance world. </a:t>
          </a:r>
        </a:p>
      </dsp:txBody>
      <dsp:txXfrm>
        <a:off x="1131003" y="2829"/>
        <a:ext cx="4531094" cy="979725"/>
      </dsp:txXfrm>
    </dsp:sp>
    <dsp:sp modelId="{BAE3A3AF-7A73-4EDF-9AF2-EE37E833196D}">
      <dsp:nvSpPr>
        <dsp:cNvPr id="0" name=""/>
        <dsp:cNvSpPr/>
      </dsp:nvSpPr>
      <dsp:spPr>
        <a:xfrm>
          <a:off x="0" y="1220064"/>
          <a:ext cx="5913437" cy="97876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8453F1-F7C2-4FB4-B363-D35F118B7012}">
      <dsp:nvSpPr>
        <dsp:cNvPr id="0" name=""/>
        <dsp:cNvSpPr/>
      </dsp:nvSpPr>
      <dsp:spPr>
        <a:xfrm>
          <a:off x="296077" y="1440287"/>
          <a:ext cx="538848" cy="5383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18964F8-AFFD-4145-92AD-04714ECF894F}">
      <dsp:nvSpPr>
        <dsp:cNvPr id="0" name=""/>
        <dsp:cNvSpPr/>
      </dsp:nvSpPr>
      <dsp:spPr>
        <a:xfrm>
          <a:off x="1131003" y="1220064"/>
          <a:ext cx="4531094" cy="979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88" tIns="103688" rIns="103688" bIns="103688" numCol="1" spcCol="1270" anchor="ctr" anchorCtr="0">
          <a:noAutofit/>
        </a:bodyPr>
        <a:lstStyle/>
        <a:p>
          <a:pPr marL="0" lvl="0" indent="0" algn="l" defTabSz="622300">
            <a:lnSpc>
              <a:spcPct val="90000"/>
            </a:lnSpc>
            <a:spcBef>
              <a:spcPct val="0"/>
            </a:spcBef>
            <a:spcAft>
              <a:spcPct val="35000"/>
            </a:spcAft>
            <a:buNone/>
          </a:pPr>
          <a:r>
            <a:rPr lang="en-US" sz="1400" kern="1200"/>
            <a:t>Our mission is to simplify the cryptocurrency experience, catering to both novices and seasoned investors through a secure, intuitive interface. </a:t>
          </a:r>
        </a:p>
      </dsp:txBody>
      <dsp:txXfrm>
        <a:off x="1131003" y="1220064"/>
        <a:ext cx="4531094" cy="979725"/>
      </dsp:txXfrm>
    </dsp:sp>
    <dsp:sp modelId="{23EA22AC-2892-40AD-8765-E7F778F516D3}">
      <dsp:nvSpPr>
        <dsp:cNvPr id="0" name=""/>
        <dsp:cNvSpPr/>
      </dsp:nvSpPr>
      <dsp:spPr>
        <a:xfrm>
          <a:off x="0" y="2437298"/>
          <a:ext cx="5913437" cy="97876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2BAC77-0B17-45D6-9D56-D13632AB44B7}">
      <dsp:nvSpPr>
        <dsp:cNvPr id="0" name=""/>
        <dsp:cNvSpPr/>
      </dsp:nvSpPr>
      <dsp:spPr>
        <a:xfrm>
          <a:off x="296077" y="2657521"/>
          <a:ext cx="538848" cy="5383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8B240D-B2CC-4111-AB8C-A4A7FC44F16E}">
      <dsp:nvSpPr>
        <dsp:cNvPr id="0" name=""/>
        <dsp:cNvSpPr/>
      </dsp:nvSpPr>
      <dsp:spPr>
        <a:xfrm>
          <a:off x="1131003" y="2437298"/>
          <a:ext cx="4531094" cy="979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88" tIns="103688" rIns="103688" bIns="103688" numCol="1" spcCol="1270" anchor="ctr" anchorCtr="0">
          <a:noAutofit/>
        </a:bodyPr>
        <a:lstStyle/>
        <a:p>
          <a:pPr marL="0" lvl="0" indent="0" algn="l" defTabSz="622300">
            <a:lnSpc>
              <a:spcPct val="90000"/>
            </a:lnSpc>
            <a:spcBef>
              <a:spcPct val="0"/>
            </a:spcBef>
            <a:spcAft>
              <a:spcPct val="35000"/>
            </a:spcAft>
            <a:buNone/>
          </a:pPr>
          <a:r>
            <a:rPr lang="en-US" sz="1400" kern="1200"/>
            <a:t>We emphasize user empowerment, providing tools and resources for informed decision-making in the fast-paced crypto market. </a:t>
          </a:r>
        </a:p>
      </dsp:txBody>
      <dsp:txXfrm>
        <a:off x="1131003" y="2437298"/>
        <a:ext cx="4531094" cy="979725"/>
      </dsp:txXfrm>
    </dsp:sp>
    <dsp:sp modelId="{0D618A65-5BF9-4B2C-A41C-B0EEA062B92D}">
      <dsp:nvSpPr>
        <dsp:cNvPr id="0" name=""/>
        <dsp:cNvSpPr/>
      </dsp:nvSpPr>
      <dsp:spPr>
        <a:xfrm>
          <a:off x="0" y="3654533"/>
          <a:ext cx="5913437" cy="97876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A59790-85C5-4650-AFC1-21A406BB0293}">
      <dsp:nvSpPr>
        <dsp:cNvPr id="0" name=""/>
        <dsp:cNvSpPr/>
      </dsp:nvSpPr>
      <dsp:spPr>
        <a:xfrm>
          <a:off x="296366" y="3874755"/>
          <a:ext cx="538848" cy="53832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6F24D4-2AB1-4EB7-B2E7-A7B82EE48389}">
      <dsp:nvSpPr>
        <dsp:cNvPr id="0" name=""/>
        <dsp:cNvSpPr/>
      </dsp:nvSpPr>
      <dsp:spPr>
        <a:xfrm>
          <a:off x="1131582" y="3654533"/>
          <a:ext cx="4531094" cy="979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88" tIns="103688" rIns="103688" bIns="103688" numCol="1" spcCol="1270" anchor="ctr" anchorCtr="0">
          <a:noAutofit/>
        </a:bodyPr>
        <a:lstStyle/>
        <a:p>
          <a:pPr marL="0" lvl="0" indent="0" algn="l" defTabSz="622300">
            <a:lnSpc>
              <a:spcPct val="90000"/>
            </a:lnSpc>
            <a:spcBef>
              <a:spcPct val="0"/>
            </a:spcBef>
            <a:spcAft>
              <a:spcPct val="35000"/>
            </a:spcAft>
            <a:buNone/>
          </a:pPr>
          <a:r>
            <a:rPr lang="en-US" sz="1400" kern="1200"/>
            <a:t>Coin Nexus bridges the gap between complex financial technologies and user-friendly operations, fostering a community of informed users ready to navigate the cryptocurrency landscape confidently. Join us in reshaping the future of finance, where innovation meets accessibility</a:t>
          </a:r>
        </a:p>
      </dsp:txBody>
      <dsp:txXfrm>
        <a:off x="1131582" y="3654533"/>
        <a:ext cx="4531094" cy="97972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A479F-B698-419D-97BD-AB5AB3B207F8}">
      <dsp:nvSpPr>
        <dsp:cNvPr id="0" name=""/>
        <dsp:cNvSpPr/>
      </dsp:nvSpPr>
      <dsp:spPr>
        <a:xfrm>
          <a:off x="0" y="566"/>
          <a:ext cx="5913437" cy="132455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7830A2-0F96-498E-900C-8B0DD4099F7A}">
      <dsp:nvSpPr>
        <dsp:cNvPr id="0" name=""/>
        <dsp:cNvSpPr/>
      </dsp:nvSpPr>
      <dsp:spPr>
        <a:xfrm>
          <a:off x="400679" y="298591"/>
          <a:ext cx="728507" cy="7285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FB14CC4-231C-401C-BD61-ACDC74058B4F}">
      <dsp:nvSpPr>
        <dsp:cNvPr id="0" name=""/>
        <dsp:cNvSpPr/>
      </dsp:nvSpPr>
      <dsp:spPr>
        <a:xfrm>
          <a:off x="1529865" y="566"/>
          <a:ext cx="4383571" cy="1324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182" tIns="140182" rIns="140182" bIns="140182" numCol="1" spcCol="1270" anchor="ctr" anchorCtr="0">
          <a:noAutofit/>
        </a:bodyPr>
        <a:lstStyle/>
        <a:p>
          <a:pPr marL="0" lvl="0" indent="0" algn="l" defTabSz="889000">
            <a:lnSpc>
              <a:spcPct val="90000"/>
            </a:lnSpc>
            <a:spcBef>
              <a:spcPct val="0"/>
            </a:spcBef>
            <a:spcAft>
              <a:spcPct val="35000"/>
            </a:spcAft>
            <a:buNone/>
          </a:pPr>
          <a:r>
            <a:rPr lang="en-US" sz="2000" b="0" i="0" kern="1200"/>
            <a:t>CoinNexus can expand its services beyond trading, such as offering DeFi products or educational resources.</a:t>
          </a:r>
          <a:endParaRPr lang="en-US" sz="2000" kern="1200"/>
        </a:p>
      </dsp:txBody>
      <dsp:txXfrm>
        <a:off x="1529865" y="566"/>
        <a:ext cx="4383571" cy="1324558"/>
      </dsp:txXfrm>
    </dsp:sp>
    <dsp:sp modelId="{0035DC2F-2188-47A8-9804-C6072CEA6172}">
      <dsp:nvSpPr>
        <dsp:cNvPr id="0" name=""/>
        <dsp:cNvSpPr/>
      </dsp:nvSpPr>
      <dsp:spPr>
        <a:xfrm>
          <a:off x="0" y="1656264"/>
          <a:ext cx="5913437" cy="132455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8FABA2-A8AD-4A86-AE62-B0AF689BD11E}">
      <dsp:nvSpPr>
        <dsp:cNvPr id="0" name=""/>
        <dsp:cNvSpPr/>
      </dsp:nvSpPr>
      <dsp:spPr>
        <a:xfrm>
          <a:off x="400679" y="1954290"/>
          <a:ext cx="728507" cy="7285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60525A-C49A-44B2-AE82-420794AE2853}">
      <dsp:nvSpPr>
        <dsp:cNvPr id="0" name=""/>
        <dsp:cNvSpPr/>
      </dsp:nvSpPr>
      <dsp:spPr>
        <a:xfrm>
          <a:off x="1529865" y="1656264"/>
          <a:ext cx="4383571" cy="1324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182" tIns="140182" rIns="140182" bIns="140182" numCol="1" spcCol="1270" anchor="ctr" anchorCtr="0">
          <a:noAutofit/>
        </a:bodyPr>
        <a:lstStyle/>
        <a:p>
          <a:pPr marL="0" lvl="0" indent="0" algn="l" defTabSz="889000">
            <a:lnSpc>
              <a:spcPct val="90000"/>
            </a:lnSpc>
            <a:spcBef>
              <a:spcPct val="0"/>
            </a:spcBef>
            <a:spcAft>
              <a:spcPct val="35000"/>
            </a:spcAft>
            <a:buNone/>
          </a:pPr>
          <a:r>
            <a:rPr lang="en-US" sz="2000" b="0" i="0" kern="1200"/>
            <a:t>Forming partnerships with financial institutions or blockchain projects can unlock new growth opportunities.</a:t>
          </a:r>
          <a:endParaRPr lang="en-US" sz="2000" kern="1200"/>
        </a:p>
      </dsp:txBody>
      <dsp:txXfrm>
        <a:off x="1529865" y="1656264"/>
        <a:ext cx="4383571" cy="1324558"/>
      </dsp:txXfrm>
    </dsp:sp>
    <dsp:sp modelId="{4514E9B4-6F8E-4CEA-8002-E0B162B595CA}">
      <dsp:nvSpPr>
        <dsp:cNvPr id="0" name=""/>
        <dsp:cNvSpPr/>
      </dsp:nvSpPr>
      <dsp:spPr>
        <a:xfrm>
          <a:off x="0" y="3311963"/>
          <a:ext cx="5913437" cy="132455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756BA8-F136-419D-AE5F-7B9B975676BB}">
      <dsp:nvSpPr>
        <dsp:cNvPr id="0" name=""/>
        <dsp:cNvSpPr/>
      </dsp:nvSpPr>
      <dsp:spPr>
        <a:xfrm>
          <a:off x="400679" y="3609988"/>
          <a:ext cx="728507" cy="7285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40DA0C-249D-4289-AF0D-058C8EB1381A}">
      <dsp:nvSpPr>
        <dsp:cNvPr id="0" name=""/>
        <dsp:cNvSpPr/>
      </dsp:nvSpPr>
      <dsp:spPr>
        <a:xfrm>
          <a:off x="1529865" y="3311963"/>
          <a:ext cx="4383571" cy="1324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182" tIns="140182" rIns="140182" bIns="140182" numCol="1" spcCol="1270" anchor="ctr" anchorCtr="0">
          <a:noAutofit/>
        </a:bodyPr>
        <a:lstStyle/>
        <a:p>
          <a:pPr marL="0" lvl="0" indent="0" algn="l" defTabSz="889000">
            <a:lnSpc>
              <a:spcPct val="90000"/>
            </a:lnSpc>
            <a:spcBef>
              <a:spcPct val="0"/>
            </a:spcBef>
            <a:spcAft>
              <a:spcPct val="35000"/>
            </a:spcAft>
            <a:buNone/>
          </a:pPr>
          <a:r>
            <a:rPr lang="en-US" sz="2000" b="0" i="0" kern="1200"/>
            <a:t>Targeting new markets globally can help CoinNexus capitalize on the growing demand for cryptocurrency trading.</a:t>
          </a:r>
          <a:endParaRPr lang="en-US" sz="2000" kern="1200"/>
        </a:p>
      </dsp:txBody>
      <dsp:txXfrm>
        <a:off x="1529865" y="3311963"/>
        <a:ext cx="4383571" cy="132455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C3D25E-1784-EE4E-B413-291FA32B7C5D}">
      <dsp:nvSpPr>
        <dsp:cNvPr id="0" name=""/>
        <dsp:cNvSpPr/>
      </dsp:nvSpPr>
      <dsp:spPr>
        <a:xfrm>
          <a:off x="0" y="0"/>
          <a:ext cx="5026421" cy="1391126"/>
        </a:xfrm>
        <a:prstGeom prst="roundRect">
          <a:avLst>
            <a:gd name="adj" fmla="val 10000"/>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Competition from established and emerging exchanges poses a threat to CoinNexus's market share.</a:t>
          </a:r>
          <a:endParaRPr lang="en-US" sz="1900" kern="1200"/>
        </a:p>
      </dsp:txBody>
      <dsp:txXfrm>
        <a:off x="40745" y="40745"/>
        <a:ext cx="3525286" cy="1309636"/>
      </dsp:txXfrm>
    </dsp:sp>
    <dsp:sp modelId="{BDEAD9E0-CA20-3246-BEB3-4AAD4DB63DD9}">
      <dsp:nvSpPr>
        <dsp:cNvPr id="0" name=""/>
        <dsp:cNvSpPr/>
      </dsp:nvSpPr>
      <dsp:spPr>
        <a:xfrm>
          <a:off x="443507" y="1622980"/>
          <a:ext cx="5026421" cy="1391126"/>
        </a:xfrm>
        <a:prstGeom prst="roundRect">
          <a:avLst>
            <a:gd name="adj" fmla="val 10000"/>
          </a:avLst>
        </a:prstGeom>
        <a:gradFill rotWithShape="0">
          <a:gsLst>
            <a:gs pos="0">
              <a:schemeClr val="accent2">
                <a:hueOff val="-1696488"/>
                <a:satOff val="5592"/>
                <a:lumOff val="5981"/>
                <a:alphaOff val="0"/>
                <a:tint val="98000"/>
                <a:satMod val="110000"/>
                <a:lumMod val="104000"/>
              </a:schemeClr>
            </a:gs>
            <a:gs pos="69000">
              <a:schemeClr val="accent2">
                <a:hueOff val="-1696488"/>
                <a:satOff val="5592"/>
                <a:lumOff val="5981"/>
                <a:alphaOff val="0"/>
                <a:shade val="88000"/>
                <a:satMod val="130000"/>
                <a:lumMod val="92000"/>
              </a:schemeClr>
            </a:gs>
            <a:gs pos="100000">
              <a:schemeClr val="accent2">
                <a:hueOff val="-1696488"/>
                <a:satOff val="5592"/>
                <a:lumOff val="5981"/>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Security risks in the cryptocurrency industry, such as hacking attacks, can undermine user trust.</a:t>
          </a:r>
          <a:endParaRPr lang="en-US" sz="1900" kern="1200"/>
        </a:p>
      </dsp:txBody>
      <dsp:txXfrm>
        <a:off x="484252" y="1663725"/>
        <a:ext cx="3597191" cy="1309636"/>
      </dsp:txXfrm>
    </dsp:sp>
    <dsp:sp modelId="{5534ADF7-80D4-394A-B6D5-3E7048CF8696}">
      <dsp:nvSpPr>
        <dsp:cNvPr id="0" name=""/>
        <dsp:cNvSpPr/>
      </dsp:nvSpPr>
      <dsp:spPr>
        <a:xfrm>
          <a:off x="887015" y="3245961"/>
          <a:ext cx="5026421" cy="1391126"/>
        </a:xfrm>
        <a:prstGeom prst="roundRect">
          <a:avLst>
            <a:gd name="adj" fmla="val 10000"/>
          </a:avLst>
        </a:prstGeom>
        <a:gradFill rotWithShape="0">
          <a:gsLst>
            <a:gs pos="0">
              <a:schemeClr val="accent2">
                <a:hueOff val="-3392975"/>
                <a:satOff val="11185"/>
                <a:lumOff val="11961"/>
                <a:alphaOff val="0"/>
                <a:tint val="98000"/>
                <a:satMod val="110000"/>
                <a:lumMod val="104000"/>
              </a:schemeClr>
            </a:gs>
            <a:gs pos="69000">
              <a:schemeClr val="accent2">
                <a:hueOff val="-3392975"/>
                <a:satOff val="11185"/>
                <a:lumOff val="11961"/>
                <a:alphaOff val="0"/>
                <a:shade val="88000"/>
                <a:satMod val="130000"/>
                <a:lumMod val="92000"/>
              </a:schemeClr>
            </a:gs>
            <a:gs pos="100000">
              <a:schemeClr val="accent2">
                <a:hueOff val="-3392975"/>
                <a:satOff val="11185"/>
                <a:lumOff val="11961"/>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Regulatory uncertainty may present challenges for CoinNexus in terms of compliance and legal requirements.</a:t>
          </a:r>
          <a:endParaRPr lang="en-US" sz="1900" kern="1200"/>
        </a:p>
      </dsp:txBody>
      <dsp:txXfrm>
        <a:off x="927760" y="3286706"/>
        <a:ext cx="3597191" cy="1309636"/>
      </dsp:txXfrm>
    </dsp:sp>
    <dsp:sp modelId="{BFD6B8D6-382A-8046-A518-3C64FF80D480}">
      <dsp:nvSpPr>
        <dsp:cNvPr id="0" name=""/>
        <dsp:cNvSpPr/>
      </dsp:nvSpPr>
      <dsp:spPr>
        <a:xfrm>
          <a:off x="4122189" y="1054937"/>
          <a:ext cx="904232" cy="904232"/>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325641" y="1054937"/>
        <a:ext cx="497328" cy="680435"/>
      </dsp:txXfrm>
    </dsp:sp>
    <dsp:sp modelId="{387496A4-3066-A64E-BF4B-3227D6116E2B}">
      <dsp:nvSpPr>
        <dsp:cNvPr id="0" name=""/>
        <dsp:cNvSpPr/>
      </dsp:nvSpPr>
      <dsp:spPr>
        <a:xfrm>
          <a:off x="4565697" y="2668644"/>
          <a:ext cx="904232" cy="904232"/>
        </a:xfrm>
        <a:prstGeom prst="downArrow">
          <a:avLst>
            <a:gd name="adj1" fmla="val 55000"/>
            <a:gd name="adj2" fmla="val 45000"/>
          </a:avLst>
        </a:prstGeom>
        <a:solidFill>
          <a:schemeClr val="accent2">
            <a:tint val="40000"/>
            <a:alpha val="90000"/>
            <a:hueOff val="-4192819"/>
            <a:satOff val="16804"/>
            <a:lumOff val="2495"/>
            <a:alphaOff val="0"/>
          </a:schemeClr>
        </a:solidFill>
        <a:ln w="9525" cap="flat" cmpd="sng" algn="ctr">
          <a:solidFill>
            <a:schemeClr val="accent2">
              <a:tint val="40000"/>
              <a:alpha val="90000"/>
              <a:hueOff val="-4192819"/>
              <a:satOff val="16804"/>
              <a:lumOff val="249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769149" y="2668644"/>
        <a:ext cx="497328" cy="68043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A8DEB4-788F-C940-8919-0829ADC4C395}">
      <dsp:nvSpPr>
        <dsp:cNvPr id="0" name=""/>
        <dsp:cNvSpPr/>
      </dsp:nvSpPr>
      <dsp:spPr>
        <a:xfrm>
          <a:off x="0" y="3490581"/>
          <a:ext cx="5913437" cy="1145686"/>
        </a:xfrm>
        <a:prstGeom prst="rect">
          <a:avLst/>
        </a:prstGeom>
        <a:gradFill rotWithShape="0">
          <a:gsLst>
            <a:gs pos="0">
              <a:schemeClr val="accent5">
                <a:hueOff val="0"/>
                <a:satOff val="0"/>
                <a:lumOff val="0"/>
                <a:alphaOff val="0"/>
                <a:tint val="98000"/>
                <a:satMod val="110000"/>
                <a:lumMod val="104000"/>
              </a:schemeClr>
            </a:gs>
            <a:gs pos="69000">
              <a:schemeClr val="accent5">
                <a:hueOff val="0"/>
                <a:satOff val="0"/>
                <a:lumOff val="0"/>
                <a:alphaOff val="0"/>
                <a:shade val="88000"/>
                <a:satMod val="130000"/>
                <a:lumMod val="92000"/>
              </a:schemeClr>
            </a:gs>
            <a:gs pos="100000">
              <a:schemeClr val="accent5">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U</a:t>
          </a:r>
          <a:r>
            <a:rPr lang="en-US" sz="1700" b="0" i="0" kern="1200"/>
            <a:t>sing a user journey map for CoinNexus enables the platform to gain valuable insights into the user experience, optimize key touchpoints, and drive continuous improvement, ultimately leading to higher user satisfaction, engagement, and retention.</a:t>
          </a:r>
          <a:endParaRPr lang="en-US" sz="1700" kern="1200"/>
        </a:p>
      </dsp:txBody>
      <dsp:txXfrm>
        <a:off x="0" y="3490581"/>
        <a:ext cx="5913437" cy="1145686"/>
      </dsp:txXfrm>
    </dsp:sp>
    <dsp:sp modelId="{8F701350-263B-5645-9569-2481475F70A0}">
      <dsp:nvSpPr>
        <dsp:cNvPr id="0" name=""/>
        <dsp:cNvSpPr/>
      </dsp:nvSpPr>
      <dsp:spPr>
        <a:xfrm rot="10800000">
          <a:off x="0" y="1745700"/>
          <a:ext cx="5913437" cy="1762066"/>
        </a:xfrm>
        <a:prstGeom prst="upArrowCallout">
          <a:avLst/>
        </a:prstGeom>
        <a:gradFill rotWithShape="0">
          <a:gsLst>
            <a:gs pos="0">
              <a:schemeClr val="accent5">
                <a:hueOff val="-842315"/>
                <a:satOff val="-3972"/>
                <a:lumOff val="980"/>
                <a:alphaOff val="0"/>
                <a:tint val="98000"/>
                <a:satMod val="110000"/>
                <a:lumMod val="104000"/>
              </a:schemeClr>
            </a:gs>
            <a:gs pos="69000">
              <a:schemeClr val="accent5">
                <a:hueOff val="-842315"/>
                <a:satOff val="-3972"/>
                <a:lumOff val="980"/>
                <a:alphaOff val="0"/>
                <a:shade val="88000"/>
                <a:satMod val="130000"/>
                <a:lumMod val="92000"/>
              </a:schemeClr>
            </a:gs>
            <a:gs pos="100000">
              <a:schemeClr val="accent5">
                <a:hueOff val="-842315"/>
                <a:satOff val="-3972"/>
                <a:lumOff val="98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0" i="0" kern="1200"/>
            <a:t>It helps CoinNexus understand the user experience and identify opportunities for enhancing usability, addressing pain points, and delivering value to its users.</a:t>
          </a:r>
          <a:endParaRPr lang="en-US" sz="1700" kern="1200"/>
        </a:p>
      </dsp:txBody>
      <dsp:txXfrm rot="10800000">
        <a:off x="0" y="1745700"/>
        <a:ext cx="5913437" cy="1144938"/>
      </dsp:txXfrm>
    </dsp:sp>
    <dsp:sp modelId="{7400C7CF-9E78-9342-B4C6-B8DA043BCBF6}">
      <dsp:nvSpPr>
        <dsp:cNvPr id="0" name=""/>
        <dsp:cNvSpPr/>
      </dsp:nvSpPr>
      <dsp:spPr>
        <a:xfrm rot="10800000">
          <a:off x="0" y="819"/>
          <a:ext cx="5913437" cy="1762066"/>
        </a:xfrm>
        <a:prstGeom prst="upArrowCallout">
          <a:avLst/>
        </a:prstGeom>
        <a:gradFill rotWithShape="0">
          <a:gsLst>
            <a:gs pos="0">
              <a:schemeClr val="accent5">
                <a:hueOff val="-1684631"/>
                <a:satOff val="-7944"/>
                <a:lumOff val="1960"/>
                <a:alphaOff val="0"/>
                <a:tint val="98000"/>
                <a:satMod val="110000"/>
                <a:lumMod val="104000"/>
              </a:schemeClr>
            </a:gs>
            <a:gs pos="69000">
              <a:schemeClr val="accent5">
                <a:hueOff val="-1684631"/>
                <a:satOff val="-7944"/>
                <a:lumOff val="1960"/>
                <a:alphaOff val="0"/>
                <a:shade val="88000"/>
                <a:satMod val="130000"/>
                <a:lumMod val="92000"/>
              </a:schemeClr>
            </a:gs>
            <a:gs pos="100000">
              <a:schemeClr val="accent5">
                <a:hueOff val="-1684631"/>
                <a:satOff val="-7944"/>
                <a:lumOff val="196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0" i="0" kern="1200"/>
            <a:t>This user journey map outlines the typical steps a user like Sarah might take when interacting with CoinNexus, from initial awareness to ongoing engagement and improvement. </a:t>
          </a:r>
          <a:endParaRPr lang="en-US" sz="1700" kern="1200"/>
        </a:p>
      </dsp:txBody>
      <dsp:txXfrm rot="10800000">
        <a:off x="0" y="819"/>
        <a:ext cx="5913437" cy="114493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0BAD23-2648-4F46-8BF7-FD87D01DDDB6}">
      <dsp:nvSpPr>
        <dsp:cNvPr id="0" name=""/>
        <dsp:cNvSpPr/>
      </dsp:nvSpPr>
      <dsp:spPr>
        <a:xfrm>
          <a:off x="0" y="1924"/>
          <a:ext cx="5913437" cy="97541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CF443D-4088-4F0C-B60A-ABEA59DB4430}">
      <dsp:nvSpPr>
        <dsp:cNvPr id="0" name=""/>
        <dsp:cNvSpPr/>
      </dsp:nvSpPr>
      <dsp:spPr>
        <a:xfrm>
          <a:off x="295064" y="221393"/>
          <a:ext cx="536480" cy="5364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0E3A5D-5894-4556-9C6F-D47CEDD4D690}">
      <dsp:nvSpPr>
        <dsp:cNvPr id="0" name=""/>
        <dsp:cNvSpPr/>
      </dsp:nvSpPr>
      <dsp:spPr>
        <a:xfrm>
          <a:off x="1126608" y="1924"/>
          <a:ext cx="4786828" cy="975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232" tIns="103232" rIns="103232" bIns="103232" numCol="1" spcCol="1270" anchor="ctr" anchorCtr="0">
          <a:noAutofit/>
        </a:bodyPr>
        <a:lstStyle/>
        <a:p>
          <a:pPr marL="0" lvl="0" indent="0" algn="l" defTabSz="622300">
            <a:lnSpc>
              <a:spcPct val="90000"/>
            </a:lnSpc>
            <a:spcBef>
              <a:spcPct val="0"/>
            </a:spcBef>
            <a:spcAft>
              <a:spcPct val="35000"/>
            </a:spcAft>
            <a:buNone/>
          </a:pPr>
          <a:r>
            <a:rPr lang="en-US" sz="1400" b="0" i="0" kern="1200" dirty="0" err="1"/>
            <a:t>CoinNexus</a:t>
          </a:r>
          <a:r>
            <a:rPr lang="en-US" sz="1400" b="0" i="0" kern="1200" dirty="0"/>
            <a:t> competes effectively with its competitors by offering a diverse product range, competitive pricing, a user-friendly interface, and a strong focus on customer experience. </a:t>
          </a:r>
          <a:endParaRPr lang="en-US" sz="1400" kern="1200" dirty="0"/>
        </a:p>
      </dsp:txBody>
      <dsp:txXfrm>
        <a:off x="1126608" y="1924"/>
        <a:ext cx="4786828" cy="975418"/>
      </dsp:txXfrm>
    </dsp:sp>
    <dsp:sp modelId="{C72A794A-6A60-484C-901F-FFC2DD5EE79D}">
      <dsp:nvSpPr>
        <dsp:cNvPr id="0" name=""/>
        <dsp:cNvSpPr/>
      </dsp:nvSpPr>
      <dsp:spPr>
        <a:xfrm>
          <a:off x="0" y="1221197"/>
          <a:ext cx="5913437" cy="97541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F4B10E-EF75-44FE-AC6F-217080FAE641}">
      <dsp:nvSpPr>
        <dsp:cNvPr id="0" name=""/>
        <dsp:cNvSpPr/>
      </dsp:nvSpPr>
      <dsp:spPr>
        <a:xfrm>
          <a:off x="295064" y="1440667"/>
          <a:ext cx="536480" cy="5364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A11F06-983F-4BFF-BD16-8C6A50873E8C}">
      <dsp:nvSpPr>
        <dsp:cNvPr id="0" name=""/>
        <dsp:cNvSpPr/>
      </dsp:nvSpPr>
      <dsp:spPr>
        <a:xfrm>
          <a:off x="1126608" y="1221197"/>
          <a:ext cx="4786828" cy="975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232" tIns="103232" rIns="103232" bIns="103232" numCol="1" spcCol="1270" anchor="ctr" anchorCtr="0">
          <a:noAutofit/>
        </a:bodyPr>
        <a:lstStyle/>
        <a:p>
          <a:pPr marL="0" lvl="0" indent="0" algn="l" defTabSz="622300">
            <a:lnSpc>
              <a:spcPct val="90000"/>
            </a:lnSpc>
            <a:spcBef>
              <a:spcPct val="0"/>
            </a:spcBef>
            <a:spcAft>
              <a:spcPct val="35000"/>
            </a:spcAft>
            <a:buNone/>
          </a:pPr>
          <a:r>
            <a:rPr lang="en-US" sz="1400" b="0" i="0" kern="1200" dirty="0"/>
            <a:t>Its marketing approach emphasizes accessibility, security, and advanced features, positioning it as a trusted and reliable cryptocurrency trading platform in the market.</a:t>
          </a:r>
          <a:endParaRPr lang="en-US" sz="1400" kern="1200" dirty="0"/>
        </a:p>
      </dsp:txBody>
      <dsp:txXfrm>
        <a:off x="1126608" y="1221197"/>
        <a:ext cx="4786828" cy="975418"/>
      </dsp:txXfrm>
    </dsp:sp>
    <dsp:sp modelId="{3E4BFCAB-50C8-4117-95B8-4B3D95D2AB8F}">
      <dsp:nvSpPr>
        <dsp:cNvPr id="0" name=""/>
        <dsp:cNvSpPr/>
      </dsp:nvSpPr>
      <dsp:spPr>
        <a:xfrm>
          <a:off x="0" y="2440471"/>
          <a:ext cx="5913437" cy="97541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FC1038-EE92-4250-AAD9-67E842377F73}">
      <dsp:nvSpPr>
        <dsp:cNvPr id="0" name=""/>
        <dsp:cNvSpPr/>
      </dsp:nvSpPr>
      <dsp:spPr>
        <a:xfrm>
          <a:off x="295064" y="2659940"/>
          <a:ext cx="536480" cy="5364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BD5C71-017D-4142-86B3-559040BBF216}">
      <dsp:nvSpPr>
        <dsp:cNvPr id="0" name=""/>
        <dsp:cNvSpPr/>
      </dsp:nvSpPr>
      <dsp:spPr>
        <a:xfrm>
          <a:off x="1126608" y="2440471"/>
          <a:ext cx="4786828" cy="975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232" tIns="103232" rIns="103232" bIns="103232" numCol="1" spcCol="1270" anchor="ctr" anchorCtr="0">
          <a:noAutofit/>
        </a:bodyPr>
        <a:lstStyle/>
        <a:p>
          <a:pPr marL="0" lvl="0" indent="0" algn="l" defTabSz="622300">
            <a:lnSpc>
              <a:spcPct val="90000"/>
            </a:lnSpc>
            <a:spcBef>
              <a:spcPct val="0"/>
            </a:spcBef>
            <a:spcAft>
              <a:spcPct val="35000"/>
            </a:spcAft>
            <a:buNone/>
          </a:pPr>
          <a:r>
            <a:rPr lang="en-US" sz="1400" b="0" i="0" kern="1200" dirty="0"/>
            <a:t>Overall, a competitive analysis is essential for </a:t>
          </a:r>
          <a:r>
            <a:rPr lang="en-US" sz="1400" b="0" i="0" kern="1200" dirty="0" err="1"/>
            <a:t>CoinNexus</a:t>
          </a:r>
          <a:r>
            <a:rPr lang="en-US" sz="1400" b="0" i="0" kern="1200" dirty="0"/>
            <a:t> to stay competitive and thrive in the fast-paced cryptocurrency exchange market. </a:t>
          </a:r>
          <a:endParaRPr lang="en-US" sz="1400" kern="1200" dirty="0"/>
        </a:p>
      </dsp:txBody>
      <dsp:txXfrm>
        <a:off x="1126608" y="2440471"/>
        <a:ext cx="4786828" cy="975418"/>
      </dsp:txXfrm>
    </dsp:sp>
    <dsp:sp modelId="{E6B206DA-8E0D-4E9D-A454-705DBA33F7E5}">
      <dsp:nvSpPr>
        <dsp:cNvPr id="0" name=""/>
        <dsp:cNvSpPr/>
      </dsp:nvSpPr>
      <dsp:spPr>
        <a:xfrm>
          <a:off x="0" y="3659744"/>
          <a:ext cx="5913437" cy="97541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BCA0EC-C3EC-4EAA-B889-BB9368DB9AB3}">
      <dsp:nvSpPr>
        <dsp:cNvPr id="0" name=""/>
        <dsp:cNvSpPr/>
      </dsp:nvSpPr>
      <dsp:spPr>
        <a:xfrm>
          <a:off x="295064" y="3879213"/>
          <a:ext cx="536480" cy="5364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A78893-FE9D-41C1-BCD4-244E7E8F5B38}">
      <dsp:nvSpPr>
        <dsp:cNvPr id="0" name=""/>
        <dsp:cNvSpPr/>
      </dsp:nvSpPr>
      <dsp:spPr>
        <a:xfrm>
          <a:off x="1126608" y="3659744"/>
          <a:ext cx="4786828" cy="975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232" tIns="103232" rIns="103232" bIns="103232" numCol="1" spcCol="1270" anchor="ctr" anchorCtr="0">
          <a:noAutofit/>
        </a:bodyPr>
        <a:lstStyle/>
        <a:p>
          <a:pPr marL="0" lvl="0" indent="0" algn="l" defTabSz="622300">
            <a:lnSpc>
              <a:spcPct val="90000"/>
            </a:lnSpc>
            <a:spcBef>
              <a:spcPct val="0"/>
            </a:spcBef>
            <a:spcAft>
              <a:spcPct val="35000"/>
            </a:spcAft>
            <a:buNone/>
          </a:pPr>
          <a:r>
            <a:rPr lang="en-US" sz="1400" b="0" i="0" kern="1200" dirty="0"/>
            <a:t>By understanding its competitors and the broader market dynamics, </a:t>
          </a:r>
          <a:r>
            <a:rPr lang="en-US" sz="1400" b="0" i="0" kern="1200" dirty="0" err="1"/>
            <a:t>CoinNexus</a:t>
          </a:r>
          <a:r>
            <a:rPr lang="en-US" sz="1400" b="0" i="0" kern="1200" dirty="0"/>
            <a:t> can make informed decisions to drive growth, enhance its brand, and deliver value to its users.</a:t>
          </a:r>
          <a:endParaRPr lang="en-US" sz="1400" kern="1200" dirty="0"/>
        </a:p>
      </dsp:txBody>
      <dsp:txXfrm>
        <a:off x="1126608" y="3659744"/>
        <a:ext cx="4786828" cy="9754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19C224-6C7E-0246-9C80-90AD55D4D40B}">
      <dsp:nvSpPr>
        <dsp:cNvPr id="0" name=""/>
        <dsp:cNvSpPr/>
      </dsp:nvSpPr>
      <dsp:spPr>
        <a:xfrm>
          <a:off x="0" y="0"/>
          <a:ext cx="8163718" cy="877398"/>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solidFill>
                <a:schemeClr val="bg1"/>
              </a:solidFill>
              <a:latin typeface="Times New Roman"/>
              <a:ea typeface="+mn-lt"/>
              <a:cs typeface="+mn-lt"/>
            </a:rPr>
            <a:t>Streamlined Buying and Selling:</a:t>
          </a:r>
          <a:r>
            <a:rPr lang="en-US" sz="1700" kern="1200" dirty="0">
              <a:solidFill>
                <a:schemeClr val="bg1"/>
              </a:solidFill>
              <a:latin typeface="Times New Roman"/>
              <a:ea typeface="+mn-lt"/>
              <a:cs typeface="+mn-lt"/>
            </a:rPr>
            <a:t> Our platform simplifies the process of buying and selling cryptocurrencies with an easy-to-use interface, catering to both novice investors and experienced traders</a:t>
          </a:r>
          <a:endParaRPr lang="en-US" sz="1700" b="0" kern="1200" dirty="0">
            <a:solidFill>
              <a:schemeClr val="bg1"/>
            </a:solidFill>
          </a:endParaRPr>
        </a:p>
      </dsp:txBody>
      <dsp:txXfrm>
        <a:off x="25698" y="25698"/>
        <a:ext cx="7216937" cy="826002"/>
      </dsp:txXfrm>
    </dsp:sp>
    <dsp:sp modelId="{4AB88F4B-A9CE-924A-ABCA-C7FDE816AA8D}">
      <dsp:nvSpPr>
        <dsp:cNvPr id="0" name=""/>
        <dsp:cNvSpPr/>
      </dsp:nvSpPr>
      <dsp:spPr>
        <a:xfrm>
          <a:off x="720328" y="1023631"/>
          <a:ext cx="8163718" cy="877398"/>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latin typeface="Times New Roman"/>
              <a:ea typeface="+mn-lt"/>
              <a:cs typeface="+mn-lt"/>
            </a:rPr>
            <a:t>Personalized </a:t>
          </a:r>
          <a:r>
            <a:rPr lang="en-US" sz="1700" b="1" kern="1200" dirty="0">
              <a:solidFill>
                <a:schemeClr val="bg1"/>
              </a:solidFill>
              <a:latin typeface="Times New Roman"/>
              <a:ea typeface="+mn-lt"/>
              <a:cs typeface="+mn-lt"/>
            </a:rPr>
            <a:t>Watchlist:</a:t>
          </a:r>
          <a:r>
            <a:rPr lang="en-US" sz="1700" kern="1200" dirty="0">
              <a:solidFill>
                <a:schemeClr val="bg1"/>
              </a:solidFill>
              <a:latin typeface="Times New Roman"/>
              <a:ea typeface="+mn-lt"/>
              <a:cs typeface="+mn-lt"/>
            </a:rPr>
            <a:t> Users can customize their watchlist to monitor the performance of their favorite cryptocurrencies, making it easier to stay informed about market movements</a:t>
          </a:r>
          <a:endParaRPr lang="en-US" sz="1700" b="1" kern="1200" dirty="0">
            <a:solidFill>
              <a:schemeClr val="bg1"/>
            </a:solidFill>
          </a:endParaRPr>
        </a:p>
      </dsp:txBody>
      <dsp:txXfrm>
        <a:off x="746026" y="1049329"/>
        <a:ext cx="6821685" cy="826002"/>
      </dsp:txXfrm>
    </dsp:sp>
    <dsp:sp modelId="{E0129F6E-6355-3F41-B6E3-0B5D7390E9D6}">
      <dsp:nvSpPr>
        <dsp:cNvPr id="0" name=""/>
        <dsp:cNvSpPr/>
      </dsp:nvSpPr>
      <dsp:spPr>
        <a:xfrm>
          <a:off x="1440656" y="2047263"/>
          <a:ext cx="8163718" cy="877398"/>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latin typeface="Times New Roman"/>
              <a:ea typeface="+mn-lt"/>
              <a:cs typeface="+mn-lt"/>
            </a:rPr>
            <a:t>In-Depth Market Analysis:</a:t>
          </a:r>
          <a:r>
            <a:rPr lang="en-US" sz="1700" kern="1200" dirty="0">
              <a:solidFill>
                <a:srgbClr val="0D0D0D"/>
              </a:solidFill>
              <a:latin typeface="Times New Roman"/>
              <a:ea typeface="+mn-lt"/>
              <a:cs typeface="+mn-lt"/>
            </a:rPr>
            <a:t> With comprehensive charts and analytics tools, users gain insights into cryptocurrency trends, helping them make data-driven decisions</a:t>
          </a:r>
          <a:endParaRPr lang="en-US" sz="1700" kern="1200" dirty="0"/>
        </a:p>
      </dsp:txBody>
      <dsp:txXfrm>
        <a:off x="1466354" y="2072961"/>
        <a:ext cx="6821685" cy="826002"/>
      </dsp:txXfrm>
    </dsp:sp>
    <dsp:sp modelId="{1C045D2B-68F7-6744-81EC-1EE3A399A740}">
      <dsp:nvSpPr>
        <dsp:cNvPr id="0" name=""/>
        <dsp:cNvSpPr/>
      </dsp:nvSpPr>
      <dsp:spPr>
        <a:xfrm>
          <a:off x="7593409" y="665360"/>
          <a:ext cx="570309" cy="570309"/>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721729" y="665360"/>
        <a:ext cx="313669" cy="429158"/>
      </dsp:txXfrm>
    </dsp:sp>
    <dsp:sp modelId="{9945690D-05B6-2B44-9D2D-45AE17039C5F}">
      <dsp:nvSpPr>
        <dsp:cNvPr id="0" name=""/>
        <dsp:cNvSpPr/>
      </dsp:nvSpPr>
      <dsp:spPr>
        <a:xfrm>
          <a:off x="8313737" y="1683142"/>
          <a:ext cx="570309" cy="570309"/>
        </a:xfrm>
        <a:prstGeom prst="downArrow">
          <a:avLst>
            <a:gd name="adj1" fmla="val 55000"/>
            <a:gd name="adj2" fmla="val 45000"/>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442057" y="1683142"/>
        <a:ext cx="313669" cy="4291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BE6640-314D-C843-B16D-602190F93E33}">
      <dsp:nvSpPr>
        <dsp:cNvPr id="0" name=""/>
        <dsp:cNvSpPr/>
      </dsp:nvSpPr>
      <dsp:spPr>
        <a:xfrm>
          <a:off x="614" y="0"/>
          <a:ext cx="7683500" cy="819109"/>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Efficient Stock Search:</a:t>
          </a:r>
          <a:r>
            <a:rPr lang="en-US" sz="1500" kern="1200"/>
            <a:t> Our robust search functionality allows users to quickly find and explore a wide range of cryptocurrencies, ensuring they have all the information they need at their fingertips.</a:t>
          </a:r>
        </a:p>
      </dsp:txBody>
      <dsp:txXfrm>
        <a:off x="24605" y="23991"/>
        <a:ext cx="6730401" cy="771127"/>
      </dsp:txXfrm>
    </dsp:sp>
    <dsp:sp modelId="{65BA710A-4954-DF45-A808-B78894A4F79C}">
      <dsp:nvSpPr>
        <dsp:cNvPr id="0" name=""/>
        <dsp:cNvSpPr/>
      </dsp:nvSpPr>
      <dsp:spPr>
        <a:xfrm>
          <a:off x="643493" y="968039"/>
          <a:ext cx="7683500" cy="819109"/>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Comprehensive Portfolio Management:</a:t>
          </a:r>
          <a:r>
            <a:rPr lang="en-US" sz="1500" kern="1200"/>
            <a:t> Coin Nexus enables users to manage their investments and track the performance of their portfolio in real-time, offering a clear overview of their financial position.</a:t>
          </a:r>
        </a:p>
      </dsp:txBody>
      <dsp:txXfrm>
        <a:off x="667484" y="992030"/>
        <a:ext cx="6459603" cy="771127"/>
      </dsp:txXfrm>
    </dsp:sp>
    <dsp:sp modelId="{0E2DF4C4-BD67-2B47-A62D-DD1C3F732335}">
      <dsp:nvSpPr>
        <dsp:cNvPr id="0" name=""/>
        <dsp:cNvSpPr/>
      </dsp:nvSpPr>
      <dsp:spPr>
        <a:xfrm>
          <a:off x="1277381" y="1936078"/>
          <a:ext cx="7683500" cy="819109"/>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Transparent Order Management:</a:t>
          </a:r>
          <a:r>
            <a:rPr lang="en-US" sz="1500" kern="1200"/>
            <a:t> The platform provides detailed tracking of both placed and completed orders, offering users full transparency over their transactions.</a:t>
          </a:r>
        </a:p>
      </dsp:txBody>
      <dsp:txXfrm>
        <a:off x="1301372" y="1960069"/>
        <a:ext cx="6469207" cy="771127"/>
      </dsp:txXfrm>
    </dsp:sp>
    <dsp:sp modelId="{AD21149D-5A7B-A843-BB1F-CC98AEFCE27B}">
      <dsp:nvSpPr>
        <dsp:cNvPr id="0" name=""/>
        <dsp:cNvSpPr/>
      </dsp:nvSpPr>
      <dsp:spPr>
        <a:xfrm>
          <a:off x="1920875" y="2904117"/>
          <a:ext cx="7683500" cy="819109"/>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User-Friendly Account Management:</a:t>
          </a:r>
          <a:r>
            <a:rPr lang="en-US" sz="1500" kern="1200"/>
            <a:t> With features that streamline the sign-up, login, and account recovery processes, including forgotten and reset password options, we ensure that managing your account is straightforward and secure.</a:t>
          </a:r>
        </a:p>
      </dsp:txBody>
      <dsp:txXfrm>
        <a:off x="1944866" y="2928108"/>
        <a:ext cx="6459603" cy="771127"/>
      </dsp:txXfrm>
    </dsp:sp>
    <dsp:sp modelId="{DC6570AA-EF96-AB4F-B691-48A2886028BF}">
      <dsp:nvSpPr>
        <dsp:cNvPr id="0" name=""/>
        <dsp:cNvSpPr/>
      </dsp:nvSpPr>
      <dsp:spPr>
        <a:xfrm>
          <a:off x="7151078" y="627363"/>
          <a:ext cx="532421" cy="532421"/>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7270873" y="627363"/>
        <a:ext cx="292831" cy="400647"/>
      </dsp:txXfrm>
    </dsp:sp>
    <dsp:sp modelId="{6EC01FB6-9BA4-4549-A89F-72D4967A4A08}">
      <dsp:nvSpPr>
        <dsp:cNvPr id="0" name=""/>
        <dsp:cNvSpPr/>
      </dsp:nvSpPr>
      <dsp:spPr>
        <a:xfrm>
          <a:off x="7794571" y="1595402"/>
          <a:ext cx="532421" cy="532421"/>
        </a:xfrm>
        <a:prstGeom prst="downArrow">
          <a:avLst>
            <a:gd name="adj1" fmla="val 55000"/>
            <a:gd name="adj2" fmla="val 45000"/>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7914366" y="1595402"/>
        <a:ext cx="292831" cy="400647"/>
      </dsp:txXfrm>
    </dsp:sp>
    <dsp:sp modelId="{C043B5A3-9944-4841-9801-B2801E80E37F}">
      <dsp:nvSpPr>
        <dsp:cNvPr id="0" name=""/>
        <dsp:cNvSpPr/>
      </dsp:nvSpPr>
      <dsp:spPr>
        <a:xfrm>
          <a:off x="8428460" y="2563441"/>
          <a:ext cx="532421" cy="532421"/>
        </a:xfrm>
        <a:prstGeom prst="downArrow">
          <a:avLst>
            <a:gd name="adj1" fmla="val 55000"/>
            <a:gd name="adj2" fmla="val 45000"/>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548255" y="2563441"/>
        <a:ext cx="292831" cy="4006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4EB5C2-E282-41C6-A7E1-63A54762504C}">
      <dsp:nvSpPr>
        <dsp:cNvPr id="0" name=""/>
        <dsp:cNvSpPr/>
      </dsp:nvSpPr>
      <dsp:spPr>
        <a:xfrm>
          <a:off x="57854" y="288956"/>
          <a:ext cx="1256182" cy="125618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10D202-9202-4CC8-A584-463356C44D5C}">
      <dsp:nvSpPr>
        <dsp:cNvPr id="0" name=""/>
        <dsp:cNvSpPr/>
      </dsp:nvSpPr>
      <dsp:spPr>
        <a:xfrm>
          <a:off x="321652" y="552754"/>
          <a:ext cx="728586" cy="728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AF8EF0-9839-48E0-A670-530A27E8FCAF}">
      <dsp:nvSpPr>
        <dsp:cNvPr id="0" name=""/>
        <dsp:cNvSpPr/>
      </dsp:nvSpPr>
      <dsp:spPr>
        <a:xfrm>
          <a:off x="1583219" y="288956"/>
          <a:ext cx="2961002" cy="125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b="1" kern="1200"/>
            <a:t>Color Palette: </a:t>
          </a:r>
          <a:r>
            <a:rPr lang="en-US" sz="1800" kern="1200"/>
            <a:t>Buy Button (Green), Sell Button (Red), Watchlist Button (Light Blue), Menu Buttons (Grey)</a:t>
          </a:r>
        </a:p>
      </dsp:txBody>
      <dsp:txXfrm>
        <a:off x="1583219" y="288956"/>
        <a:ext cx="2961002" cy="1256182"/>
      </dsp:txXfrm>
    </dsp:sp>
    <dsp:sp modelId="{54278431-3455-4F8E-ACD7-1F58802EF27C}">
      <dsp:nvSpPr>
        <dsp:cNvPr id="0" name=""/>
        <dsp:cNvSpPr/>
      </dsp:nvSpPr>
      <dsp:spPr>
        <a:xfrm>
          <a:off x="5060153" y="288956"/>
          <a:ext cx="1256182" cy="125618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8C3A67-F6FD-46D0-BA5A-28998B259B4D}">
      <dsp:nvSpPr>
        <dsp:cNvPr id="0" name=""/>
        <dsp:cNvSpPr/>
      </dsp:nvSpPr>
      <dsp:spPr>
        <a:xfrm>
          <a:off x="5323952" y="552754"/>
          <a:ext cx="728586" cy="728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604AC0-16E3-4D8F-9BA8-397D4750F6F5}">
      <dsp:nvSpPr>
        <dsp:cNvPr id="0" name=""/>
        <dsp:cNvSpPr/>
      </dsp:nvSpPr>
      <dsp:spPr>
        <a:xfrm>
          <a:off x="6585518" y="288956"/>
          <a:ext cx="2961002" cy="125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b="1" kern="1200"/>
            <a:t>Consistency for Recognition: </a:t>
          </a:r>
          <a:r>
            <a:rPr lang="en-US" sz="1800" kern="1200"/>
            <a:t>Maintain consistent color scheme for cohesive user experience and easy navigation.</a:t>
          </a:r>
        </a:p>
      </dsp:txBody>
      <dsp:txXfrm>
        <a:off x="6585518" y="288956"/>
        <a:ext cx="2961002" cy="1256182"/>
      </dsp:txXfrm>
    </dsp:sp>
    <dsp:sp modelId="{DB5D8C4A-077B-4C90-94DB-5C5F7A0C00A5}">
      <dsp:nvSpPr>
        <dsp:cNvPr id="0" name=""/>
        <dsp:cNvSpPr/>
      </dsp:nvSpPr>
      <dsp:spPr>
        <a:xfrm>
          <a:off x="57854" y="2178087"/>
          <a:ext cx="1256182" cy="125618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DD9A51-6D16-4DC4-88EE-D113759923F7}">
      <dsp:nvSpPr>
        <dsp:cNvPr id="0" name=""/>
        <dsp:cNvSpPr/>
      </dsp:nvSpPr>
      <dsp:spPr>
        <a:xfrm>
          <a:off x="321652" y="2441886"/>
          <a:ext cx="728586" cy="728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C93E3B-E378-4753-AE8C-0DFA828E917E}">
      <dsp:nvSpPr>
        <dsp:cNvPr id="0" name=""/>
        <dsp:cNvSpPr/>
      </dsp:nvSpPr>
      <dsp:spPr>
        <a:xfrm>
          <a:off x="1583219" y="2178087"/>
          <a:ext cx="2961002" cy="125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b="1" kern="1200"/>
            <a:t>Accessibility and Readability: </a:t>
          </a:r>
          <a:r>
            <a:rPr lang="en-US" sz="1800" kern="1200"/>
            <a:t>Ensured colors meet accessibility standards with high contrast for improved readability.</a:t>
          </a:r>
        </a:p>
      </dsp:txBody>
      <dsp:txXfrm>
        <a:off x="1583219" y="2178087"/>
        <a:ext cx="2961002" cy="1256182"/>
      </dsp:txXfrm>
    </dsp:sp>
    <dsp:sp modelId="{9FBEDF66-36C8-4785-8D3F-7C5375E1B118}">
      <dsp:nvSpPr>
        <dsp:cNvPr id="0" name=""/>
        <dsp:cNvSpPr/>
      </dsp:nvSpPr>
      <dsp:spPr>
        <a:xfrm>
          <a:off x="5060153" y="2178087"/>
          <a:ext cx="1256182" cy="125618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8046AF-797F-41F2-9811-B7CFAD0A7162}">
      <dsp:nvSpPr>
        <dsp:cNvPr id="0" name=""/>
        <dsp:cNvSpPr/>
      </dsp:nvSpPr>
      <dsp:spPr>
        <a:xfrm>
          <a:off x="5323952" y="2441886"/>
          <a:ext cx="728586" cy="7285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AD4A54-5B34-498F-A62D-DB768C814B81}">
      <dsp:nvSpPr>
        <dsp:cNvPr id="0" name=""/>
        <dsp:cNvSpPr/>
      </dsp:nvSpPr>
      <dsp:spPr>
        <a:xfrm>
          <a:off x="6585518" y="2178087"/>
          <a:ext cx="2961002" cy="125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b="1" kern="1200"/>
            <a:t>Psychological Impact and Trust: </a:t>
          </a:r>
          <a:r>
            <a:rPr lang="en-US" sz="1800" kern="1200"/>
            <a:t>Leveraged color psychology to evoke trust and align emotions with user interactions.</a:t>
          </a:r>
        </a:p>
      </dsp:txBody>
      <dsp:txXfrm>
        <a:off x="6585518" y="2178087"/>
        <a:ext cx="2961002" cy="12561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32256B-131C-4C8B-8314-36BB32F68A1F}">
      <dsp:nvSpPr>
        <dsp:cNvPr id="0" name=""/>
        <dsp:cNvSpPr/>
      </dsp:nvSpPr>
      <dsp:spPr>
        <a:xfrm>
          <a:off x="0" y="566"/>
          <a:ext cx="5913437" cy="132455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BBB64B-902C-4FB7-B96F-D06F999915F9}">
      <dsp:nvSpPr>
        <dsp:cNvPr id="0" name=""/>
        <dsp:cNvSpPr/>
      </dsp:nvSpPr>
      <dsp:spPr>
        <a:xfrm>
          <a:off x="400679" y="298591"/>
          <a:ext cx="728507" cy="7285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CA89BD1-3423-450A-8B56-3BB963B34742}">
      <dsp:nvSpPr>
        <dsp:cNvPr id="0" name=""/>
        <dsp:cNvSpPr/>
      </dsp:nvSpPr>
      <dsp:spPr>
        <a:xfrm>
          <a:off x="1529865" y="566"/>
          <a:ext cx="4383571" cy="1324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182" tIns="140182" rIns="140182" bIns="140182" numCol="1" spcCol="1270" anchor="ctr" anchorCtr="0">
          <a:noAutofit/>
        </a:bodyPr>
        <a:lstStyle/>
        <a:p>
          <a:pPr marL="0" lvl="0" indent="0" algn="l" defTabSz="666750">
            <a:lnSpc>
              <a:spcPct val="90000"/>
            </a:lnSpc>
            <a:spcBef>
              <a:spcPct val="0"/>
            </a:spcBef>
            <a:spcAft>
              <a:spcPct val="35000"/>
            </a:spcAft>
            <a:buNone/>
          </a:pPr>
          <a:r>
            <a:rPr lang="en-US" sz="1500" b="0" i="0" kern="1200"/>
            <a:t>Onboarding is crucial for any cryptocurrency trading application like CoinNexus to ensure that users can quickly and effectively start using the platform. </a:t>
          </a:r>
          <a:endParaRPr lang="en-US" sz="1500" kern="1200"/>
        </a:p>
      </dsp:txBody>
      <dsp:txXfrm>
        <a:off x="1529865" y="566"/>
        <a:ext cx="4383571" cy="1324558"/>
      </dsp:txXfrm>
    </dsp:sp>
    <dsp:sp modelId="{56A5863F-B726-4320-8F51-419DF605411B}">
      <dsp:nvSpPr>
        <dsp:cNvPr id="0" name=""/>
        <dsp:cNvSpPr/>
      </dsp:nvSpPr>
      <dsp:spPr>
        <a:xfrm>
          <a:off x="0" y="1656264"/>
          <a:ext cx="5913437" cy="132455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2BFBE0-1C4C-4F01-81CC-9648E553A37E}">
      <dsp:nvSpPr>
        <dsp:cNvPr id="0" name=""/>
        <dsp:cNvSpPr/>
      </dsp:nvSpPr>
      <dsp:spPr>
        <a:xfrm>
          <a:off x="400679" y="1954290"/>
          <a:ext cx="728507" cy="7285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69C241-7463-42B7-B108-F84CC9704FE8}">
      <dsp:nvSpPr>
        <dsp:cNvPr id="0" name=""/>
        <dsp:cNvSpPr/>
      </dsp:nvSpPr>
      <dsp:spPr>
        <a:xfrm>
          <a:off x="1529865" y="1656264"/>
          <a:ext cx="4383571" cy="1324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182" tIns="140182" rIns="140182" bIns="140182" numCol="1" spcCol="1270" anchor="ctr" anchorCtr="0">
          <a:noAutofit/>
        </a:bodyPr>
        <a:lstStyle/>
        <a:p>
          <a:pPr marL="0" lvl="0" indent="0" algn="l" defTabSz="666750">
            <a:lnSpc>
              <a:spcPct val="90000"/>
            </a:lnSpc>
            <a:spcBef>
              <a:spcPct val="0"/>
            </a:spcBef>
            <a:spcAft>
              <a:spcPct val="35000"/>
            </a:spcAft>
            <a:buNone/>
          </a:pPr>
          <a:r>
            <a:rPr lang="en-US" sz="1500" b="0" i="0" kern="1200"/>
            <a:t>It helps familiarize users with the features, functions, and overall user experience, ultimately leading to higher user retention and satisfaction.</a:t>
          </a:r>
          <a:endParaRPr lang="en-US" sz="1500" kern="1200"/>
        </a:p>
      </dsp:txBody>
      <dsp:txXfrm>
        <a:off x="1529865" y="1656264"/>
        <a:ext cx="4383571" cy="1324558"/>
      </dsp:txXfrm>
    </dsp:sp>
    <dsp:sp modelId="{D450E61A-0811-4F95-B58C-413FCD46140E}">
      <dsp:nvSpPr>
        <dsp:cNvPr id="0" name=""/>
        <dsp:cNvSpPr/>
      </dsp:nvSpPr>
      <dsp:spPr>
        <a:xfrm>
          <a:off x="0" y="3311963"/>
          <a:ext cx="5913437" cy="132455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6CB638-B284-457F-AED0-F8DF01B50046}">
      <dsp:nvSpPr>
        <dsp:cNvPr id="0" name=""/>
        <dsp:cNvSpPr/>
      </dsp:nvSpPr>
      <dsp:spPr>
        <a:xfrm>
          <a:off x="400679" y="3609988"/>
          <a:ext cx="728507" cy="7285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3A1229-A82A-4000-9420-EBCEDEAA9B98}">
      <dsp:nvSpPr>
        <dsp:cNvPr id="0" name=""/>
        <dsp:cNvSpPr/>
      </dsp:nvSpPr>
      <dsp:spPr>
        <a:xfrm>
          <a:off x="1529865" y="3311963"/>
          <a:ext cx="4383571" cy="1324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182" tIns="140182" rIns="140182" bIns="140182" numCol="1" spcCol="1270" anchor="ctr" anchorCtr="0">
          <a:noAutofit/>
        </a:bodyPr>
        <a:lstStyle/>
        <a:p>
          <a:pPr marL="0" lvl="0" indent="0" algn="l" defTabSz="666750">
            <a:lnSpc>
              <a:spcPct val="90000"/>
            </a:lnSpc>
            <a:spcBef>
              <a:spcPct val="0"/>
            </a:spcBef>
            <a:spcAft>
              <a:spcPct val="35000"/>
            </a:spcAft>
            <a:buNone/>
          </a:pPr>
          <a:r>
            <a:rPr lang="en-US" sz="1500" b="0" i="0" kern="1200"/>
            <a:t>These onboarding pages provide users with a seamless introduction to CoinNexus, guiding them through account setup, educating them on security best practices, and encouraging them to get started with cryptocurrency trading.</a:t>
          </a:r>
          <a:endParaRPr lang="en-US" sz="1500" kern="1200"/>
        </a:p>
      </dsp:txBody>
      <dsp:txXfrm>
        <a:off x="1529865" y="3311963"/>
        <a:ext cx="4383571" cy="13245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6BC393-06A0-419A-83FF-3C7459653A3F}">
      <dsp:nvSpPr>
        <dsp:cNvPr id="0" name=""/>
        <dsp:cNvSpPr/>
      </dsp:nvSpPr>
      <dsp:spPr>
        <a:xfrm>
          <a:off x="0" y="405"/>
          <a:ext cx="9604375" cy="9496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1C1263-8244-4A19-961E-059EA7802D4B}">
      <dsp:nvSpPr>
        <dsp:cNvPr id="0" name=""/>
        <dsp:cNvSpPr/>
      </dsp:nvSpPr>
      <dsp:spPr>
        <a:xfrm>
          <a:off x="287261" y="214071"/>
          <a:ext cx="522292" cy="5222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1BD4B9-F918-4948-BF9F-B73A713A0003}">
      <dsp:nvSpPr>
        <dsp:cNvPr id="0" name=""/>
        <dsp:cNvSpPr/>
      </dsp:nvSpPr>
      <dsp:spPr>
        <a:xfrm>
          <a:off x="1096815" y="405"/>
          <a:ext cx="8507559" cy="949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502" tIns="100502" rIns="100502" bIns="100502" numCol="1" spcCol="1270" anchor="ctr" anchorCtr="0">
          <a:noAutofit/>
        </a:bodyPr>
        <a:lstStyle/>
        <a:p>
          <a:pPr marL="0" lvl="0" indent="0" algn="l" defTabSz="800100">
            <a:lnSpc>
              <a:spcPct val="90000"/>
            </a:lnSpc>
            <a:spcBef>
              <a:spcPct val="0"/>
            </a:spcBef>
            <a:spcAft>
              <a:spcPct val="35000"/>
            </a:spcAft>
            <a:buNone/>
          </a:pPr>
          <a:r>
            <a:rPr lang="en-US" sz="1800" b="0" i="0" kern="1200"/>
            <a:t>CoinNexus</a:t>
          </a:r>
          <a:r>
            <a:rPr lang="en-US" sz="1800" kern="1200"/>
            <a:t> has</a:t>
          </a:r>
          <a:r>
            <a:rPr lang="en-US" sz="1800" b="0" i="0" kern="1200"/>
            <a:t>  uses cases ranging from middleweight to heavyweight, showcasing various scenarios in which users can leverage the platform.</a:t>
          </a:r>
          <a:endParaRPr lang="en-US" sz="1800" kern="1200"/>
        </a:p>
      </dsp:txBody>
      <dsp:txXfrm>
        <a:off x="1096815" y="405"/>
        <a:ext cx="8507559" cy="949623"/>
      </dsp:txXfrm>
    </dsp:sp>
    <dsp:sp modelId="{083B12A4-9C6A-4DC4-9857-91BCB5FE375A}">
      <dsp:nvSpPr>
        <dsp:cNvPr id="0" name=""/>
        <dsp:cNvSpPr/>
      </dsp:nvSpPr>
      <dsp:spPr>
        <a:xfrm>
          <a:off x="0" y="1187435"/>
          <a:ext cx="9604375" cy="9496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DBCA0B-B1A4-413F-9CB8-C02169C9FEA3}">
      <dsp:nvSpPr>
        <dsp:cNvPr id="0" name=""/>
        <dsp:cNvSpPr/>
      </dsp:nvSpPr>
      <dsp:spPr>
        <a:xfrm>
          <a:off x="287261" y="1401100"/>
          <a:ext cx="522292" cy="5222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45B402-B7D4-42D1-B49C-2C535CE95130}">
      <dsp:nvSpPr>
        <dsp:cNvPr id="0" name=""/>
        <dsp:cNvSpPr/>
      </dsp:nvSpPr>
      <dsp:spPr>
        <a:xfrm>
          <a:off x="1096815" y="1187435"/>
          <a:ext cx="8507559" cy="949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502" tIns="100502" rIns="100502" bIns="100502" numCol="1" spcCol="1270" anchor="ctr" anchorCtr="0">
          <a:noAutofit/>
        </a:bodyPr>
        <a:lstStyle/>
        <a:p>
          <a:pPr marL="0" lvl="0" indent="0" algn="l" defTabSz="800100">
            <a:lnSpc>
              <a:spcPct val="90000"/>
            </a:lnSpc>
            <a:spcBef>
              <a:spcPct val="0"/>
            </a:spcBef>
            <a:spcAft>
              <a:spcPct val="35000"/>
            </a:spcAft>
            <a:buNone/>
          </a:pPr>
          <a:r>
            <a:rPr lang="en-US" sz="1800" b="0" i="0" kern="1200"/>
            <a:t>CoinNexus aims to empower users with the tools, resources, and insights they need to navigate the dynamic and evolving world of cryptocurrency trading and investment effectively. </a:t>
          </a:r>
          <a:endParaRPr lang="en-US" sz="1800" kern="1200"/>
        </a:p>
      </dsp:txBody>
      <dsp:txXfrm>
        <a:off x="1096815" y="1187435"/>
        <a:ext cx="8507559" cy="949623"/>
      </dsp:txXfrm>
    </dsp:sp>
    <dsp:sp modelId="{3E1995B8-E9E1-4E5F-AC52-EE7B345E9B97}">
      <dsp:nvSpPr>
        <dsp:cNvPr id="0" name=""/>
        <dsp:cNvSpPr/>
      </dsp:nvSpPr>
      <dsp:spPr>
        <a:xfrm>
          <a:off x="0" y="2374464"/>
          <a:ext cx="9604375" cy="9496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6C469E-729E-4DDD-ACB8-A4096B7DCE6E}">
      <dsp:nvSpPr>
        <dsp:cNvPr id="0" name=""/>
        <dsp:cNvSpPr/>
      </dsp:nvSpPr>
      <dsp:spPr>
        <a:xfrm>
          <a:off x="287261" y="2588129"/>
          <a:ext cx="522292" cy="5222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827967-DB8C-4C3E-935E-0F6E0D46281A}">
      <dsp:nvSpPr>
        <dsp:cNvPr id="0" name=""/>
        <dsp:cNvSpPr/>
      </dsp:nvSpPr>
      <dsp:spPr>
        <a:xfrm>
          <a:off x="1096815" y="2374464"/>
          <a:ext cx="8507559" cy="949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502" tIns="100502" rIns="100502" bIns="100502" numCol="1" spcCol="1270" anchor="ctr" anchorCtr="0">
          <a:noAutofit/>
        </a:bodyPr>
        <a:lstStyle/>
        <a:p>
          <a:pPr marL="0" lvl="0" indent="0" algn="l" defTabSz="800100">
            <a:lnSpc>
              <a:spcPct val="90000"/>
            </a:lnSpc>
            <a:spcBef>
              <a:spcPct val="0"/>
            </a:spcBef>
            <a:spcAft>
              <a:spcPct val="35000"/>
            </a:spcAft>
            <a:buNone/>
          </a:pPr>
          <a:r>
            <a:rPr lang="en-US" sz="1800" b="0" i="0" kern="1200"/>
            <a:t>Whether you're a casual trader, experienced investor, or institutional client, CoinNexus strives to meet your needs and support your journey in the digital asset market.</a:t>
          </a:r>
          <a:endParaRPr lang="en-US" sz="1800" kern="1200"/>
        </a:p>
      </dsp:txBody>
      <dsp:txXfrm>
        <a:off x="1096815" y="2374464"/>
        <a:ext cx="8507559" cy="9496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E09760-D10F-F34C-A612-61AB2F21DAD5}">
      <dsp:nvSpPr>
        <dsp:cNvPr id="0" name=""/>
        <dsp:cNvSpPr/>
      </dsp:nvSpPr>
      <dsp:spPr>
        <a:xfrm>
          <a:off x="0" y="230009"/>
          <a:ext cx="5913437" cy="1011867"/>
        </a:xfrm>
        <a:prstGeom prst="round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SWOT analysis is a strategic planning tool used to evaluate the Strengths, Weaknesses, Opportunities, and Threats involved in a project or business venture. </a:t>
          </a:r>
          <a:endParaRPr lang="en-US" sz="1500" kern="1200"/>
        </a:p>
      </dsp:txBody>
      <dsp:txXfrm>
        <a:off x="49395" y="279404"/>
        <a:ext cx="5814647" cy="913077"/>
      </dsp:txXfrm>
    </dsp:sp>
    <dsp:sp modelId="{FFB52BB7-BBAC-3B43-8626-3AECC7DD36A0}">
      <dsp:nvSpPr>
        <dsp:cNvPr id="0" name=""/>
        <dsp:cNvSpPr/>
      </dsp:nvSpPr>
      <dsp:spPr>
        <a:xfrm>
          <a:off x="0" y="1285076"/>
          <a:ext cx="5913437" cy="1011867"/>
        </a:xfrm>
        <a:prstGeom prst="roundRect">
          <a:avLst/>
        </a:prstGeom>
        <a:gradFill rotWithShape="0">
          <a:gsLst>
            <a:gs pos="0">
              <a:schemeClr val="accent2">
                <a:hueOff val="-1130992"/>
                <a:satOff val="3728"/>
                <a:lumOff val="3987"/>
                <a:alphaOff val="0"/>
                <a:tint val="98000"/>
                <a:satMod val="110000"/>
                <a:lumMod val="104000"/>
              </a:schemeClr>
            </a:gs>
            <a:gs pos="69000">
              <a:schemeClr val="accent2">
                <a:hueOff val="-1130992"/>
                <a:satOff val="3728"/>
                <a:lumOff val="3987"/>
                <a:alphaOff val="0"/>
                <a:shade val="88000"/>
                <a:satMod val="130000"/>
                <a:lumMod val="92000"/>
              </a:schemeClr>
            </a:gs>
            <a:gs pos="100000">
              <a:schemeClr val="accent2">
                <a:hueOff val="-1130992"/>
                <a:satOff val="3728"/>
                <a:lumOff val="3987"/>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It helps organizations identify internal and external factors that may impact their ability to achieve their objectives and develop strategies to address them effectively.</a:t>
          </a:r>
          <a:endParaRPr lang="en-US" sz="1500" kern="1200"/>
        </a:p>
      </dsp:txBody>
      <dsp:txXfrm>
        <a:off x="49395" y="1334471"/>
        <a:ext cx="5814647" cy="913077"/>
      </dsp:txXfrm>
    </dsp:sp>
    <dsp:sp modelId="{14FF31C7-360F-9145-91E8-7BA32B63CC59}">
      <dsp:nvSpPr>
        <dsp:cNvPr id="0" name=""/>
        <dsp:cNvSpPr/>
      </dsp:nvSpPr>
      <dsp:spPr>
        <a:xfrm>
          <a:off x="0" y="2340143"/>
          <a:ext cx="5913437" cy="1011867"/>
        </a:xfrm>
        <a:prstGeom prst="roundRect">
          <a:avLst/>
        </a:prstGeom>
        <a:gradFill rotWithShape="0">
          <a:gsLst>
            <a:gs pos="0">
              <a:schemeClr val="accent2">
                <a:hueOff val="-2261984"/>
                <a:satOff val="7457"/>
                <a:lumOff val="7974"/>
                <a:alphaOff val="0"/>
                <a:tint val="98000"/>
                <a:satMod val="110000"/>
                <a:lumMod val="104000"/>
              </a:schemeClr>
            </a:gs>
            <a:gs pos="69000">
              <a:schemeClr val="accent2">
                <a:hueOff val="-2261984"/>
                <a:satOff val="7457"/>
                <a:lumOff val="7974"/>
                <a:alphaOff val="0"/>
                <a:shade val="88000"/>
                <a:satMod val="130000"/>
                <a:lumMod val="92000"/>
              </a:schemeClr>
            </a:gs>
            <a:gs pos="100000">
              <a:schemeClr val="accent2">
                <a:hueOff val="-2261984"/>
                <a:satOff val="7457"/>
                <a:lumOff val="7974"/>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By leveraging its strengths, addressing weaknesses, capitalizing on opportunities, and mitigating threats, CoinNexus can position itself for sustainable growth and success in the competitive cryptocurrency market.</a:t>
          </a:r>
          <a:endParaRPr lang="en-US" sz="1500" kern="1200"/>
        </a:p>
      </dsp:txBody>
      <dsp:txXfrm>
        <a:off x="49395" y="2389538"/>
        <a:ext cx="5814647" cy="913077"/>
      </dsp:txXfrm>
    </dsp:sp>
    <dsp:sp modelId="{C3D0C274-EFC8-BA42-AB45-1C7F44A68033}">
      <dsp:nvSpPr>
        <dsp:cNvPr id="0" name=""/>
        <dsp:cNvSpPr/>
      </dsp:nvSpPr>
      <dsp:spPr>
        <a:xfrm>
          <a:off x="0" y="3395211"/>
          <a:ext cx="5913437" cy="1011867"/>
        </a:xfrm>
        <a:prstGeom prst="roundRect">
          <a:avLst/>
        </a:prstGeom>
        <a:gradFill rotWithShape="0">
          <a:gsLst>
            <a:gs pos="0">
              <a:schemeClr val="accent2">
                <a:hueOff val="-3392975"/>
                <a:satOff val="11185"/>
                <a:lumOff val="11961"/>
                <a:alphaOff val="0"/>
                <a:tint val="98000"/>
                <a:satMod val="110000"/>
                <a:lumMod val="104000"/>
              </a:schemeClr>
            </a:gs>
            <a:gs pos="69000">
              <a:schemeClr val="accent2">
                <a:hueOff val="-3392975"/>
                <a:satOff val="11185"/>
                <a:lumOff val="11961"/>
                <a:alphaOff val="0"/>
                <a:shade val="88000"/>
                <a:satMod val="130000"/>
                <a:lumMod val="92000"/>
              </a:schemeClr>
            </a:gs>
            <a:gs pos="100000">
              <a:schemeClr val="accent2">
                <a:hueOff val="-3392975"/>
                <a:satOff val="11185"/>
                <a:lumOff val="11961"/>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Overall, conducting a SWOT analysis for CoinNexus provides valuable insights that can inform strategic decision-making, risk management, and competitive positioning, ultimately contributing to the platform's long-term success and sustainability in the cryptocurrency market.</a:t>
          </a:r>
          <a:endParaRPr lang="en-US" sz="1500" kern="1200"/>
        </a:p>
      </dsp:txBody>
      <dsp:txXfrm>
        <a:off x="49395" y="3444606"/>
        <a:ext cx="5814647" cy="9130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5C0F7-B829-4866-ADDD-5399797824C3}">
      <dsp:nvSpPr>
        <dsp:cNvPr id="0" name=""/>
        <dsp:cNvSpPr/>
      </dsp:nvSpPr>
      <dsp:spPr>
        <a:xfrm>
          <a:off x="0" y="2179"/>
          <a:ext cx="5913437" cy="11046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926AD2-1C54-4BD1-BD87-64A0F2F9E0EC}">
      <dsp:nvSpPr>
        <dsp:cNvPr id="0" name=""/>
        <dsp:cNvSpPr/>
      </dsp:nvSpPr>
      <dsp:spPr>
        <a:xfrm>
          <a:off x="334156" y="250725"/>
          <a:ext cx="607557" cy="6075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B080C7-4F92-4601-9F17-9340C9280B61}">
      <dsp:nvSpPr>
        <dsp:cNvPr id="0" name=""/>
        <dsp:cNvSpPr/>
      </dsp:nvSpPr>
      <dsp:spPr>
        <a:xfrm>
          <a:off x="1275871" y="2179"/>
          <a:ext cx="4637565" cy="1104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909" tIns="116909" rIns="116909" bIns="116909" numCol="1" spcCol="1270" anchor="ctr" anchorCtr="0">
          <a:noAutofit/>
        </a:bodyPr>
        <a:lstStyle/>
        <a:p>
          <a:pPr marL="0" lvl="0" indent="0" algn="l" defTabSz="622300">
            <a:lnSpc>
              <a:spcPct val="90000"/>
            </a:lnSpc>
            <a:spcBef>
              <a:spcPct val="0"/>
            </a:spcBef>
            <a:spcAft>
              <a:spcPct val="35000"/>
            </a:spcAft>
            <a:buNone/>
          </a:pPr>
          <a:r>
            <a:rPr lang="en-US" sz="1400" b="1" i="0" kern="1200"/>
            <a:t>User-Friendly Interface</a:t>
          </a:r>
          <a:r>
            <a:rPr lang="en-US" sz="1400" b="0" i="0" kern="1200"/>
            <a:t>: CoinNexus boasts an intuitive and easy-to-use interface, making it accessible to both novice and experienced cryptocurrency traders.</a:t>
          </a:r>
          <a:endParaRPr lang="en-US" sz="1400" kern="1200"/>
        </a:p>
      </dsp:txBody>
      <dsp:txXfrm>
        <a:off x="1275871" y="2179"/>
        <a:ext cx="4637565" cy="1104650"/>
      </dsp:txXfrm>
    </dsp:sp>
    <dsp:sp modelId="{A37980EC-6D47-413F-9EC2-6B3DB30E014D}">
      <dsp:nvSpPr>
        <dsp:cNvPr id="0" name=""/>
        <dsp:cNvSpPr/>
      </dsp:nvSpPr>
      <dsp:spPr>
        <a:xfrm>
          <a:off x="0" y="1382992"/>
          <a:ext cx="5913437" cy="11046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BFE2F2-E2ED-4947-8D5E-044B8B7CDB9F}">
      <dsp:nvSpPr>
        <dsp:cNvPr id="0" name=""/>
        <dsp:cNvSpPr/>
      </dsp:nvSpPr>
      <dsp:spPr>
        <a:xfrm>
          <a:off x="334156" y="1631539"/>
          <a:ext cx="607557" cy="6075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3DA222-C9D3-4B53-916B-3EF3593B9F35}">
      <dsp:nvSpPr>
        <dsp:cNvPr id="0" name=""/>
        <dsp:cNvSpPr/>
      </dsp:nvSpPr>
      <dsp:spPr>
        <a:xfrm>
          <a:off x="1275871" y="1382992"/>
          <a:ext cx="4637565" cy="1104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909" tIns="116909" rIns="116909" bIns="116909" numCol="1" spcCol="1270" anchor="ctr" anchorCtr="0">
          <a:noAutofit/>
        </a:bodyPr>
        <a:lstStyle/>
        <a:p>
          <a:pPr marL="0" lvl="0" indent="0" algn="l" defTabSz="622300">
            <a:lnSpc>
              <a:spcPct val="90000"/>
            </a:lnSpc>
            <a:spcBef>
              <a:spcPct val="0"/>
            </a:spcBef>
            <a:spcAft>
              <a:spcPct val="35000"/>
            </a:spcAft>
            <a:buNone/>
          </a:pPr>
          <a:r>
            <a:rPr lang="en-US" sz="1400" b="1" i="0" kern="1200"/>
            <a:t>Security Measures</a:t>
          </a:r>
          <a:r>
            <a:rPr lang="en-US" sz="1400" b="0" i="0" kern="1200"/>
            <a:t>: The platform implements robust security measures, including two-factor authentication, encryption protocols, and cold storage for user funds, enhancing trust and confidence among users.</a:t>
          </a:r>
          <a:endParaRPr lang="en-US" sz="1400" kern="1200"/>
        </a:p>
      </dsp:txBody>
      <dsp:txXfrm>
        <a:off x="1275871" y="1382992"/>
        <a:ext cx="4637565" cy="1104650"/>
      </dsp:txXfrm>
    </dsp:sp>
    <dsp:sp modelId="{226FE92E-93DF-4139-8CA5-F59AAE67FA2C}">
      <dsp:nvSpPr>
        <dsp:cNvPr id="0" name=""/>
        <dsp:cNvSpPr/>
      </dsp:nvSpPr>
      <dsp:spPr>
        <a:xfrm>
          <a:off x="0" y="2763806"/>
          <a:ext cx="5913437" cy="11046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658049-0B5D-4A6A-A3C3-30BDA955DE66}">
      <dsp:nvSpPr>
        <dsp:cNvPr id="0" name=""/>
        <dsp:cNvSpPr/>
      </dsp:nvSpPr>
      <dsp:spPr>
        <a:xfrm>
          <a:off x="334156" y="3012352"/>
          <a:ext cx="607557" cy="6075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1C3771A-EB6D-4687-8697-99A213AFC58A}">
      <dsp:nvSpPr>
        <dsp:cNvPr id="0" name=""/>
        <dsp:cNvSpPr/>
      </dsp:nvSpPr>
      <dsp:spPr>
        <a:xfrm>
          <a:off x="1275871" y="2763806"/>
          <a:ext cx="4637565" cy="1104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909" tIns="116909" rIns="116909" bIns="116909" numCol="1" spcCol="1270" anchor="ctr" anchorCtr="0">
          <a:noAutofit/>
        </a:bodyPr>
        <a:lstStyle/>
        <a:p>
          <a:pPr marL="0" lvl="0" indent="0" algn="l" defTabSz="622300">
            <a:lnSpc>
              <a:spcPct val="90000"/>
            </a:lnSpc>
            <a:spcBef>
              <a:spcPct val="0"/>
            </a:spcBef>
            <a:spcAft>
              <a:spcPct val="35000"/>
            </a:spcAft>
            <a:buNone/>
          </a:pPr>
          <a:r>
            <a:rPr lang="en-US" sz="1400" b="1" i="0" kern="1200"/>
            <a:t>Diverse Cryptocurrency Offerings</a:t>
          </a:r>
          <a:r>
            <a:rPr lang="en-US" sz="1400" b="0" i="0" kern="1200"/>
            <a:t>: CoinNexus provides access to a wide range of cryptocurrencies and trading pairs, allowing users to diversify their investment portfolios and capitalize on emerging market opportunities.</a:t>
          </a:r>
          <a:endParaRPr lang="en-US" sz="1400" kern="1200"/>
        </a:p>
      </dsp:txBody>
      <dsp:txXfrm>
        <a:off x="1275871" y="2763806"/>
        <a:ext cx="4637565" cy="1104650"/>
      </dsp:txXfrm>
    </dsp:sp>
    <dsp:sp modelId="{FDB5CCB4-5BB1-4CA7-8F57-16F7806A52D2}">
      <dsp:nvSpPr>
        <dsp:cNvPr id="0" name=""/>
        <dsp:cNvSpPr/>
      </dsp:nvSpPr>
      <dsp:spPr>
        <a:xfrm>
          <a:off x="0" y="4144619"/>
          <a:ext cx="5913437" cy="11046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4C955C-CC24-4654-8ACC-FB3504C3642F}">
      <dsp:nvSpPr>
        <dsp:cNvPr id="0" name=""/>
        <dsp:cNvSpPr/>
      </dsp:nvSpPr>
      <dsp:spPr>
        <a:xfrm>
          <a:off x="334156" y="4393166"/>
          <a:ext cx="607557" cy="6075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A5F130-F886-4DA2-9B17-5982516FA07E}">
      <dsp:nvSpPr>
        <dsp:cNvPr id="0" name=""/>
        <dsp:cNvSpPr/>
      </dsp:nvSpPr>
      <dsp:spPr>
        <a:xfrm>
          <a:off x="1275871" y="4144619"/>
          <a:ext cx="4637565" cy="1104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909" tIns="116909" rIns="116909" bIns="116909" numCol="1" spcCol="1270" anchor="ctr" anchorCtr="0">
          <a:noAutofit/>
        </a:bodyPr>
        <a:lstStyle/>
        <a:p>
          <a:pPr marL="0" lvl="0" indent="0" algn="l" defTabSz="622300">
            <a:lnSpc>
              <a:spcPct val="90000"/>
            </a:lnSpc>
            <a:spcBef>
              <a:spcPct val="0"/>
            </a:spcBef>
            <a:spcAft>
              <a:spcPct val="35000"/>
            </a:spcAft>
            <a:buNone/>
          </a:pPr>
          <a:r>
            <a:rPr lang="en-US" sz="1400" b="1" i="0" kern="1200"/>
            <a:t>Advanced Trading Tools</a:t>
          </a:r>
          <a:r>
            <a:rPr lang="en-US" sz="1400" b="0" i="0" kern="1200"/>
            <a:t>: CoinNexus offers advanced trading tools and features, such as real-time market data, charting tools, technical indicators, and order types, empowering users to make informed trading decisions.</a:t>
          </a:r>
          <a:endParaRPr lang="en-US" sz="1400" kern="1200"/>
        </a:p>
      </dsp:txBody>
      <dsp:txXfrm>
        <a:off x="1275871" y="4144619"/>
        <a:ext cx="4637565" cy="11046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3E6CC-8A55-4A49-8F41-4B71291D3859}">
      <dsp:nvSpPr>
        <dsp:cNvPr id="0" name=""/>
        <dsp:cNvSpPr/>
      </dsp:nvSpPr>
      <dsp:spPr>
        <a:xfrm>
          <a:off x="0" y="454"/>
          <a:ext cx="9604375" cy="10635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6BD9A4-EBBB-4E71-BC40-540334C8CBBB}">
      <dsp:nvSpPr>
        <dsp:cNvPr id="0" name=""/>
        <dsp:cNvSpPr/>
      </dsp:nvSpPr>
      <dsp:spPr>
        <a:xfrm>
          <a:off x="321714" y="239746"/>
          <a:ext cx="584935" cy="5849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03C9DB-02CB-4AEF-8479-A960F9682717}">
      <dsp:nvSpPr>
        <dsp:cNvPr id="0" name=""/>
        <dsp:cNvSpPr/>
      </dsp:nvSpPr>
      <dsp:spPr>
        <a:xfrm>
          <a:off x="1228364" y="454"/>
          <a:ext cx="8376010" cy="1063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56" tIns="112556" rIns="112556" bIns="112556" numCol="1" spcCol="1270" anchor="ctr" anchorCtr="0">
          <a:noAutofit/>
        </a:bodyPr>
        <a:lstStyle/>
        <a:p>
          <a:pPr marL="0" lvl="0" indent="0" algn="l" defTabSz="800100">
            <a:lnSpc>
              <a:spcPct val="100000"/>
            </a:lnSpc>
            <a:spcBef>
              <a:spcPct val="0"/>
            </a:spcBef>
            <a:spcAft>
              <a:spcPct val="35000"/>
            </a:spcAft>
            <a:buNone/>
          </a:pPr>
          <a:r>
            <a:rPr lang="en-US" sz="1800" b="1" i="0" kern="1200"/>
            <a:t>Limited Market Penetration</a:t>
          </a:r>
          <a:r>
            <a:rPr lang="en-US" sz="1800" b="0" i="0" kern="1200"/>
            <a:t>: CoinNexus may face challenges in gaining market share and attracting users compared to more established cryptocurrency exchanges with larger user bases and brand recognition.</a:t>
          </a:r>
          <a:endParaRPr lang="en-US" sz="1800" kern="1200"/>
        </a:p>
      </dsp:txBody>
      <dsp:txXfrm>
        <a:off x="1228364" y="454"/>
        <a:ext cx="8376010" cy="1063519"/>
      </dsp:txXfrm>
    </dsp:sp>
    <dsp:sp modelId="{F7A13083-A77A-4168-BDEA-962806F7C401}">
      <dsp:nvSpPr>
        <dsp:cNvPr id="0" name=""/>
        <dsp:cNvSpPr/>
      </dsp:nvSpPr>
      <dsp:spPr>
        <a:xfrm>
          <a:off x="0" y="1329853"/>
          <a:ext cx="9604375" cy="10635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98609B-62A2-4D60-AD40-C531D401D6FA}">
      <dsp:nvSpPr>
        <dsp:cNvPr id="0" name=""/>
        <dsp:cNvSpPr/>
      </dsp:nvSpPr>
      <dsp:spPr>
        <a:xfrm>
          <a:off x="321714" y="1569145"/>
          <a:ext cx="584935" cy="5849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80E390-2B8A-43E4-B045-87410581A5D6}">
      <dsp:nvSpPr>
        <dsp:cNvPr id="0" name=""/>
        <dsp:cNvSpPr/>
      </dsp:nvSpPr>
      <dsp:spPr>
        <a:xfrm>
          <a:off x="1228364" y="1329853"/>
          <a:ext cx="8376010" cy="1063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56" tIns="112556" rIns="112556" bIns="112556" numCol="1" spcCol="1270" anchor="ctr" anchorCtr="0">
          <a:noAutofit/>
        </a:bodyPr>
        <a:lstStyle/>
        <a:p>
          <a:pPr marL="0" lvl="0" indent="0" algn="l" defTabSz="800100">
            <a:lnSpc>
              <a:spcPct val="100000"/>
            </a:lnSpc>
            <a:spcBef>
              <a:spcPct val="0"/>
            </a:spcBef>
            <a:spcAft>
              <a:spcPct val="35000"/>
            </a:spcAft>
            <a:buNone/>
          </a:pPr>
          <a:r>
            <a:rPr lang="en-US" sz="1800" b="1" i="0" kern="1200"/>
            <a:t>Customer Support</a:t>
          </a:r>
          <a:r>
            <a:rPr lang="en-US" sz="1800" b="0" i="0" kern="1200"/>
            <a:t>: Some users may experience delays or inefficiencies in CoinNexus's customer support, impacting their overall experience, especially during times of technical issues or account-related inquiries.</a:t>
          </a:r>
          <a:endParaRPr lang="en-US" sz="1800" kern="1200"/>
        </a:p>
      </dsp:txBody>
      <dsp:txXfrm>
        <a:off x="1228364" y="1329853"/>
        <a:ext cx="8376010" cy="1063519"/>
      </dsp:txXfrm>
    </dsp:sp>
    <dsp:sp modelId="{4167C116-D412-4756-98B6-0B90C4227096}">
      <dsp:nvSpPr>
        <dsp:cNvPr id="0" name=""/>
        <dsp:cNvSpPr/>
      </dsp:nvSpPr>
      <dsp:spPr>
        <a:xfrm>
          <a:off x="0" y="2659253"/>
          <a:ext cx="9604375" cy="10635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22DDCB-1A61-489A-828E-55A80DC75039}">
      <dsp:nvSpPr>
        <dsp:cNvPr id="0" name=""/>
        <dsp:cNvSpPr/>
      </dsp:nvSpPr>
      <dsp:spPr>
        <a:xfrm>
          <a:off x="321714" y="2898544"/>
          <a:ext cx="584935" cy="5849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15B6A7-BE3D-4E89-94BB-C3CE5AD6193B}">
      <dsp:nvSpPr>
        <dsp:cNvPr id="0" name=""/>
        <dsp:cNvSpPr/>
      </dsp:nvSpPr>
      <dsp:spPr>
        <a:xfrm>
          <a:off x="1228364" y="2659253"/>
          <a:ext cx="8376010" cy="1063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56" tIns="112556" rIns="112556" bIns="112556" numCol="1" spcCol="1270" anchor="ctr" anchorCtr="0">
          <a:noAutofit/>
        </a:bodyPr>
        <a:lstStyle/>
        <a:p>
          <a:pPr marL="0" lvl="0" indent="0" algn="l" defTabSz="800100">
            <a:lnSpc>
              <a:spcPct val="100000"/>
            </a:lnSpc>
            <a:spcBef>
              <a:spcPct val="0"/>
            </a:spcBef>
            <a:spcAft>
              <a:spcPct val="35000"/>
            </a:spcAft>
            <a:buNone/>
          </a:pPr>
          <a:r>
            <a:rPr lang="en-US" sz="1800" b="1" i="0" kern="1200"/>
            <a:t>Regulatory Compliance</a:t>
          </a:r>
          <a:r>
            <a:rPr lang="en-US" sz="1800" b="0" i="0" kern="1200"/>
            <a:t>: Adhering to evolving regulatory requirements in different jurisdictions can pose challenges for CoinNexus, potentially limiting its operational flexibility and expansion into new markets.</a:t>
          </a:r>
          <a:endParaRPr lang="en-US" sz="1800" kern="1200"/>
        </a:p>
      </dsp:txBody>
      <dsp:txXfrm>
        <a:off x="1228364" y="2659253"/>
        <a:ext cx="8376010" cy="106351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gn="l"/>
            <a:fld id="{A5B0A250-5CC0-1746-B209-08E8B0DAE6AF}" type="datetimeFigureOut">
              <a:rPr lang="en-US" smtClean="0"/>
              <a:pPr algn="l"/>
              <a:t>2/26/24</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49ABCAEC-7D34-E549-A96E-FCEDAADBE4B0}"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4759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B0A250-5CC0-1746-B209-08E8B0DAE6AF}" type="datetimeFigureOut">
              <a:rPr lang="en-US" smtClean="0"/>
              <a:t>2/26/24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ABCAEC-7D34-E549-A96E-FCEDAADBE4B0}"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0270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B0A250-5CC0-1746-B209-08E8B0DAE6AF}" type="datetimeFigureOut">
              <a:rPr lang="en-US" smtClean="0"/>
              <a:t>2/26/24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BCAEC-7D34-E549-A96E-FCEDAADBE4B0}"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13976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B0A250-5CC0-1746-B209-08E8B0DAE6AF}" type="datetimeFigureOut">
              <a:rPr lang="en-US" smtClean="0"/>
              <a:t>2/26/24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ABCAEC-7D34-E549-A96E-FCEDAADBE4B0}"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2571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B0A250-5CC0-1746-B209-08E8B0DAE6AF}" type="datetimeFigureOut">
              <a:rPr lang="en-US" smtClean="0"/>
              <a:t>2/26/24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ABCAEC-7D34-E549-A96E-FCEDAADBE4B0}"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81675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B0A250-5CC0-1746-B209-08E8B0DAE6AF}" type="datetimeFigureOut">
              <a:rPr lang="en-US" smtClean="0"/>
              <a:t>2/26/24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ABCAEC-7D34-E549-A96E-FCEDAADBE4B0}"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9856033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B0A250-5CC0-1746-B209-08E8B0DAE6AF}" type="datetimeFigureOut">
              <a:rPr lang="en-US" smtClean="0"/>
              <a:pPr/>
              <a:t>2/26/24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9ABCAEC-7D34-E549-A96E-FCEDAADBE4B0}"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96236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B0A250-5CC0-1746-B209-08E8B0DAE6AF}" type="datetimeFigureOut">
              <a:rPr lang="en-US" smtClean="0"/>
              <a:t>2/26/24</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ABCAEC-7D34-E549-A96E-FCEDAADBE4B0}"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26970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B0A250-5CC0-1746-B209-08E8B0DAE6AF}" type="datetimeFigureOut">
              <a:rPr lang="en-US" smtClean="0"/>
              <a:pPr/>
              <a:t>2/26/24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3158937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B0A250-5CC0-1746-B209-08E8B0DAE6AF}" type="datetimeFigureOut">
              <a:rPr lang="en-US" smtClean="0"/>
              <a:t>2/26/24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ABCAEC-7D34-E549-A96E-FCEDAADBE4B0}"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7847784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A5B0A250-5CC0-1746-B209-08E8B0DAE6AF}" type="datetimeFigureOut">
              <a:rPr lang="en-US" smtClean="0"/>
              <a:t>2/26/24</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49ABCAEC-7D34-E549-A96E-FCEDAADBE4B0}"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58010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2BE67E1D-AD1E-BF32-C87B-5EBC55A47597}"/>
              </a:ext>
            </a:extLst>
          </p:cNvPr>
          <p:cNvGraphicFramePr>
            <a:graphicFrameLocks noChangeAspect="1"/>
          </p:cNvGraphicFramePr>
          <p:nvPr userDrawn="1">
            <p:custDataLst>
              <p:tags r:id="rId13"/>
            </p:custDataLst>
            <p:extLst>
              <p:ext uri="{D42A27DB-BD31-4B8C-83A1-F6EECF244321}">
                <p14:modId xmlns:p14="http://schemas.microsoft.com/office/powerpoint/2010/main" val="36366127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4" imgW="7772400" imgH="10058400" progId="TCLayout.ActiveDocument.1">
                  <p:embed/>
                </p:oleObj>
              </mc:Choice>
              <mc:Fallback>
                <p:oleObj name="think-cell Slide" r:id="rId14" imgW="7772400" imgH="10058400" progId="TCLayout.ActiveDocument.1">
                  <p:embed/>
                  <p:pic>
                    <p:nvPicPr>
                      <p:cNvPr id="0" name=""/>
                      <p:cNvPicPr/>
                      <p:nvPr/>
                    </p:nvPicPr>
                    <p:blipFill>
                      <a:blip r:embed="rId15"/>
                      <a:stretch>
                        <a:fillRect/>
                      </a:stretch>
                    </p:blipFill>
                    <p:spPr>
                      <a:xfrm>
                        <a:off x="1588" y="1588"/>
                        <a:ext cx="1227" cy="1588"/>
                      </a:xfrm>
                      <a:prstGeom prst="rect">
                        <a:avLst/>
                      </a:prstGeom>
                    </p:spPr>
                  </p:pic>
                </p:oleObj>
              </mc:Fallback>
            </mc:AlternateContent>
          </a:graphicData>
        </a:graphic>
      </p:graphicFrame>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 name="Picture 6"/>
          <p:cNvPicPr>
            <a:picLocks noChangeAspect="1"/>
          </p:cNvPicPr>
          <p:nvPr/>
        </p:nvPicPr>
        <p:blipFill rotWithShape="1">
          <a:blip r:embed="rId16">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A5B0A250-5CC0-1746-B209-08E8B0DAE6AF}" type="datetimeFigureOut">
              <a:rPr lang="en-US" smtClean="0"/>
              <a:pPr/>
              <a:t>2/26/24</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9ABCAEC-7D34-E549-A96E-FCEDAADBE4B0}"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5488744"/>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4.jpeg"/><Relationship Id="rId5" Type="http://schemas.openxmlformats.org/officeDocument/2006/relationships/image" Target="../media/image2.jpg"/><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oleObject" Target="../embeddings/oleObject7.bin"/><Relationship Id="rId7" Type="http://schemas.openxmlformats.org/officeDocument/2006/relationships/diagramLayout" Target="../diagrams/layout5.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diagramData" Target="../diagrams/data5.xml"/><Relationship Id="rId5" Type="http://schemas.openxmlformats.org/officeDocument/2006/relationships/image" Target="../media/image2.jpg"/><Relationship Id="rId10" Type="http://schemas.microsoft.com/office/2007/relationships/diagramDrawing" Target="../diagrams/drawing5.xml"/><Relationship Id="rId4" Type="http://schemas.openxmlformats.org/officeDocument/2006/relationships/image" Target="../media/image26.emf"/><Relationship Id="rId9" Type="http://schemas.openxmlformats.org/officeDocument/2006/relationships/diagramColors" Target="../diagrams/colors5.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3.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emf"/></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49.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50.emf"/></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oleObject" Target="../embeddings/oleObject3.bin"/><Relationship Id="rId7" Type="http://schemas.openxmlformats.org/officeDocument/2006/relationships/diagramLayout" Target="../diagrams/layout1.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Data" Target="../diagrams/data1.xml"/><Relationship Id="rId5" Type="http://schemas.openxmlformats.org/officeDocument/2006/relationships/image" Target="../media/image2.jpg"/><Relationship Id="rId10" Type="http://schemas.microsoft.com/office/2007/relationships/diagramDrawing" Target="../diagrams/drawing1.xml"/><Relationship Id="rId4" Type="http://schemas.openxmlformats.org/officeDocument/2006/relationships/image" Target="../media/image5.emf"/><Relationship Id="rId9"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51.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52.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53.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54.emf"/></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oleObject" Target="../embeddings/oleObject18.bin"/><Relationship Id="rId7" Type="http://schemas.openxmlformats.org/officeDocument/2006/relationships/diagramQuickStyle" Target="../diagrams/quickStyle8.xm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55.emf"/><Relationship Id="rId9" Type="http://schemas.microsoft.com/office/2007/relationships/diagramDrawing" Target="../diagrams/drawing8.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7.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openxmlformats.org/officeDocument/2006/relationships/oleObject" Target="../embeddings/oleObject19.bin"/><Relationship Id="rId7" Type="http://schemas.openxmlformats.org/officeDocument/2006/relationships/diagramLayout" Target="../diagrams/layout10.xml"/><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diagramData" Target="../diagrams/data10.xml"/><Relationship Id="rId5" Type="http://schemas.openxmlformats.org/officeDocument/2006/relationships/image" Target="../media/image2.jpg"/><Relationship Id="rId10" Type="http://schemas.microsoft.com/office/2007/relationships/diagramDrawing" Target="../diagrams/drawing10.xml"/><Relationship Id="rId4" Type="http://schemas.openxmlformats.org/officeDocument/2006/relationships/image" Target="../media/image68.emf"/><Relationship Id="rId9" Type="http://schemas.openxmlformats.org/officeDocument/2006/relationships/diagramColors" Target="../diagrams/colors10.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2.jpg"/><Relationship Id="rId4" Type="http://schemas.openxmlformats.org/officeDocument/2006/relationships/image" Target="../media/image75.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2.jpg"/><Relationship Id="rId4" Type="http://schemas.openxmlformats.org/officeDocument/2006/relationships/image" Target="../media/image76.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2.jpg"/><Relationship Id="rId4" Type="http://schemas.openxmlformats.org/officeDocument/2006/relationships/image" Target="../media/image77.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2.jpg"/><Relationship Id="rId4" Type="http://schemas.openxmlformats.org/officeDocument/2006/relationships/image" Target="../media/image78.emf"/></Relationships>
</file>

<file path=ppt/slides/_rels/slide34.xml.rels><?xml version="1.0" encoding="UTF-8" standalone="yes"?>
<Relationships xmlns="http://schemas.openxmlformats.org/package/2006/relationships"><Relationship Id="rId8" Type="http://schemas.openxmlformats.org/officeDocument/2006/relationships/diagramQuickStyle" Target="../diagrams/quickStyle13.xml"/><Relationship Id="rId3" Type="http://schemas.openxmlformats.org/officeDocument/2006/relationships/oleObject" Target="../embeddings/oleObject24.bin"/><Relationship Id="rId7" Type="http://schemas.openxmlformats.org/officeDocument/2006/relationships/diagramLayout" Target="../diagrams/layout13.xml"/><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diagramData" Target="../diagrams/data13.xml"/><Relationship Id="rId5" Type="http://schemas.openxmlformats.org/officeDocument/2006/relationships/image" Target="../media/image2.jpg"/><Relationship Id="rId10" Type="http://schemas.microsoft.com/office/2007/relationships/diagramDrawing" Target="../diagrams/drawing13.xml"/><Relationship Id="rId4" Type="http://schemas.openxmlformats.org/officeDocument/2006/relationships/image" Target="../media/image79.emf"/><Relationship Id="rId9" Type="http://schemas.openxmlformats.org/officeDocument/2006/relationships/diagramColors" Target="../diagrams/colors13.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2.jpg"/><Relationship Id="rId4" Type="http://schemas.openxmlformats.org/officeDocument/2006/relationships/image" Target="../media/image88.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2.jpg"/><Relationship Id="rId4" Type="http://schemas.openxmlformats.org/officeDocument/2006/relationships/image" Target="../media/image89.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2.jpg"/><Relationship Id="rId4" Type="http://schemas.openxmlformats.org/officeDocument/2006/relationships/image" Target="../media/image90.emf"/></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oleObject" Target="../embeddings/oleObject4.bin"/><Relationship Id="rId7" Type="http://schemas.openxmlformats.org/officeDocument/2006/relationships/diagramQuickStyle" Target="../diagrams/quickStyle2.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4.emf"/><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oleObject" Target="../embeddings/oleObject5.bin"/><Relationship Id="rId7" Type="http://schemas.openxmlformats.org/officeDocument/2006/relationships/diagramQuickStyle" Target="../diagrams/quickStyle3.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5.emf"/><Relationship Id="rId9" Type="http://schemas.microsoft.com/office/2007/relationships/diagramDrawing" Target="../diagrams/drawing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2.jpg"/><Relationship Id="rId4" Type="http://schemas.openxmlformats.org/officeDocument/2006/relationships/image" Target="../media/image24.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E540579-1A68-3F40-2387-23410FD417B5}"/>
              </a:ext>
            </a:extLst>
          </p:cNvPr>
          <p:cNvGraphicFramePr>
            <a:graphicFrameLocks noChangeAspect="1"/>
          </p:cNvGraphicFramePr>
          <p:nvPr>
            <p:custDataLst>
              <p:tags r:id="rId1"/>
            </p:custDataLst>
            <p:extLst>
              <p:ext uri="{D42A27DB-BD31-4B8C-83A1-F6EECF244321}">
                <p14:modId xmlns:p14="http://schemas.microsoft.com/office/powerpoint/2010/main" val="362856126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Picture 10">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rful wavy concept">
            <a:extLst>
              <a:ext uri="{FF2B5EF4-FFF2-40B4-BE49-F238E27FC236}">
                <a16:creationId xmlns:a16="http://schemas.microsoft.com/office/drawing/2014/main" id="{C12D6424-6D6B-063D-5DE9-D961CA89012C}"/>
              </a:ext>
            </a:extLst>
          </p:cNvPr>
          <p:cNvPicPr>
            <a:picLocks noChangeAspect="1"/>
          </p:cNvPicPr>
          <p:nvPr/>
        </p:nvPicPr>
        <p:blipFill rotWithShape="1">
          <a:blip r:embed="rId6">
            <a:alphaModFix amt="50000"/>
          </a:blip>
          <a:srcRect t="2347" r="-1" b="13381"/>
          <a:stretch/>
        </p:blipFill>
        <p:spPr>
          <a:xfrm>
            <a:off x="305" y="10"/>
            <a:ext cx="12191695" cy="6857990"/>
          </a:xfrm>
          <a:prstGeom prst="rect">
            <a:avLst/>
          </a:prstGeom>
        </p:spPr>
      </p:pic>
      <p:sp>
        <p:nvSpPr>
          <p:cNvPr id="19"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1"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3" name="Rectangle 22">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88105896-B5CF-BC03-9511-853A1B0D5593}"/>
              </a:ext>
            </a:extLst>
          </p:cNvPr>
          <p:cNvSpPr>
            <a:spLocks noGrp="1"/>
          </p:cNvSpPr>
          <p:nvPr>
            <p:ph type="ctrTitle"/>
          </p:nvPr>
        </p:nvSpPr>
        <p:spPr>
          <a:xfrm>
            <a:off x="803569" y="1193800"/>
            <a:ext cx="3519752" cy="4699000"/>
          </a:xfrm>
        </p:spPr>
        <p:txBody>
          <a:bodyPr vert="horz" lIns="91440" tIns="45720" rIns="91440" bIns="45720" rtlCol="0" anchor="ctr">
            <a:normAutofit/>
          </a:bodyPr>
          <a:lstStyle/>
          <a:p>
            <a:pPr algn="ctr"/>
            <a:r>
              <a:rPr lang="en-US" sz="3200" dirty="0" err="1"/>
              <a:t>MIDTerm</a:t>
            </a:r>
            <a:r>
              <a:rPr lang="en-US" sz="3200" dirty="0"/>
              <a:t> presentation</a:t>
            </a:r>
            <a:br>
              <a:rPr lang="en-US" sz="3200" dirty="0"/>
            </a:br>
            <a:r>
              <a:rPr lang="en-US" sz="3200" dirty="0"/>
              <a:t>on </a:t>
            </a:r>
            <a:br>
              <a:rPr lang="en-US" sz="3200" dirty="0"/>
            </a:br>
            <a:r>
              <a:rPr lang="en-US" sz="3600" dirty="0"/>
              <a:t>Coin Nexus</a:t>
            </a:r>
            <a:endParaRPr lang="en-US" sz="3200" dirty="0"/>
          </a:p>
        </p:txBody>
      </p:sp>
      <p:cxnSp>
        <p:nvCxnSpPr>
          <p:cNvPr id="25" name="Straight Connector 24">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0B82624C-5306-648B-5E74-F558DD2693BF}"/>
              </a:ext>
            </a:extLst>
          </p:cNvPr>
          <p:cNvSpPr>
            <a:spLocks noGrp="1"/>
          </p:cNvSpPr>
          <p:nvPr>
            <p:ph type="subTitle" idx="1"/>
          </p:nvPr>
        </p:nvSpPr>
        <p:spPr>
          <a:xfrm>
            <a:off x="4976636" y="1193800"/>
            <a:ext cx="6085091" cy="4699000"/>
          </a:xfrm>
        </p:spPr>
        <p:txBody>
          <a:bodyPr vert="horz" lIns="91440" tIns="45720" rIns="91440" bIns="45720" rtlCol="0" anchor="ctr">
            <a:normAutofit/>
          </a:bodyPr>
          <a:lstStyle/>
          <a:p>
            <a:pPr indent="-228600">
              <a:buFont typeface="Arial" panose="020B0604020202020204" pitchFamily="34" charset="0"/>
              <a:buChar char="•"/>
            </a:pPr>
            <a:r>
              <a:rPr lang="en-US" b="1"/>
              <a:t>ATHARVA PRAMOD NIMBALWAR  (002625645)</a:t>
            </a:r>
            <a:endParaRPr lang="en-US"/>
          </a:p>
          <a:p>
            <a:pPr indent="-228600">
              <a:buFont typeface="Arial" panose="020B0604020202020204" pitchFamily="34" charset="0"/>
              <a:buChar char="•"/>
            </a:pPr>
            <a:r>
              <a:rPr lang="en-US" b="1"/>
              <a:t>KARAN SRINIVAS (002474804)</a:t>
            </a:r>
            <a:endParaRPr lang="en-US"/>
          </a:p>
          <a:p>
            <a:pPr indent="-228600">
              <a:buFont typeface="Arial" panose="020B0604020202020204" pitchFamily="34" charset="0"/>
              <a:buChar char="•"/>
            </a:pPr>
            <a:r>
              <a:rPr lang="en-US" b="1"/>
              <a:t>MOINUDDIN MOHAMMED (002275124)</a:t>
            </a:r>
            <a:endParaRPr lang="en-US"/>
          </a:p>
          <a:p>
            <a:pPr indent="-228600">
              <a:buFont typeface="Arial" panose="020B0604020202020204" pitchFamily="34" charset="0"/>
              <a:buChar char="•"/>
            </a:pPr>
            <a:r>
              <a:rPr lang="en-US" b="1"/>
              <a:t>UTTARSH BHARADIA (002872928)</a:t>
            </a:r>
            <a:endParaRPr lang="en-US"/>
          </a:p>
        </p:txBody>
      </p:sp>
      <p:sp>
        <p:nvSpPr>
          <p:cNvPr id="27"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07256881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EFDA1A-2A01-4C29-A5D0-AE6F050D0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chnological background">
            <a:extLst>
              <a:ext uri="{FF2B5EF4-FFF2-40B4-BE49-F238E27FC236}">
                <a16:creationId xmlns:a16="http://schemas.microsoft.com/office/drawing/2014/main" id="{2C829081-9B38-1115-94F9-79D71597B250}"/>
              </a:ext>
            </a:extLst>
          </p:cNvPr>
          <p:cNvPicPr>
            <a:picLocks noChangeAspect="1"/>
          </p:cNvPicPr>
          <p:nvPr/>
        </p:nvPicPr>
        <p:blipFill rotWithShape="1">
          <a:blip r:embed="rId2">
            <a:duotone>
              <a:schemeClr val="bg2">
                <a:shade val="45000"/>
                <a:satMod val="135000"/>
              </a:schemeClr>
              <a:prstClr val="white"/>
            </a:duotone>
            <a:alphaModFix amt="50000"/>
          </a:blip>
          <a:srcRect t="6381" r="-1" b="9347"/>
          <a:stretch/>
        </p:blipFill>
        <p:spPr>
          <a:xfrm>
            <a:off x="20" y="1"/>
            <a:ext cx="12191980" cy="6857999"/>
          </a:xfrm>
          <a:prstGeom prst="rect">
            <a:avLst/>
          </a:prstGeom>
        </p:spPr>
      </p:pic>
      <p:cxnSp>
        <p:nvCxnSpPr>
          <p:cNvPr id="12" name="Straight Connector 11">
            <a:extLst>
              <a:ext uri="{FF2B5EF4-FFF2-40B4-BE49-F238E27FC236}">
                <a16:creationId xmlns:a16="http://schemas.microsoft.com/office/drawing/2014/main" id="{17FD20E5-30AF-47B9-9256-2E8E904CBB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CE1AFD63-0E6A-09A2-EF90-A782ED2A91D2}"/>
              </a:ext>
            </a:extLst>
          </p:cNvPr>
          <p:cNvSpPr>
            <a:spLocks noGrp="1"/>
          </p:cNvSpPr>
          <p:nvPr>
            <p:ph type="title"/>
          </p:nvPr>
        </p:nvSpPr>
        <p:spPr>
          <a:xfrm>
            <a:off x="1451579" y="804519"/>
            <a:ext cx="9603275" cy="1049235"/>
          </a:xfrm>
        </p:spPr>
        <p:txBody>
          <a:bodyPr>
            <a:normAutofit/>
          </a:bodyPr>
          <a:lstStyle/>
          <a:p>
            <a:r>
              <a:rPr lang="en-US" dirty="0">
                <a:effectLst/>
                <a:latin typeface="Times New Roman" panose="02020603050405020304" pitchFamily="18" charset="0"/>
                <a:ea typeface="Aptos" panose="020B0004020202020204" pitchFamily="34" charset="0"/>
                <a:cs typeface="Times New Roman" panose="02020603050405020304" pitchFamily="18" charset="0"/>
              </a:rPr>
              <a:t>User Needs </a:t>
            </a:r>
            <a:endParaRPr lang="en-US"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279D3810-B86F-4009-84EC-DE0FEABD6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4DD5618-C9F5-814A-4DBE-F8DB3FB26AC8}"/>
              </a:ext>
            </a:extLst>
          </p:cNvPr>
          <p:cNvSpPr>
            <a:spLocks noGrp="1"/>
          </p:cNvSpPr>
          <p:nvPr>
            <p:ph idx="1"/>
          </p:nvPr>
        </p:nvSpPr>
        <p:spPr>
          <a:xfrm>
            <a:off x="1451579" y="2015732"/>
            <a:ext cx="9603275" cy="3450613"/>
          </a:xfrm>
        </p:spPr>
        <p:txBody>
          <a:bodyPr>
            <a:noAutofit/>
          </a:bodyPr>
          <a:lstStyle/>
          <a:p>
            <a:pPr algn="just">
              <a:lnSpc>
                <a:spcPct val="110000"/>
              </a:lnSpc>
            </a:pPr>
            <a:r>
              <a:rPr lang="en-US" sz="1600" b="1" i="0" dirty="0">
                <a:effectLst/>
                <a:latin typeface="Times New Roman" panose="02020603050405020304" pitchFamily="18" charset="0"/>
                <a:cs typeface="Times New Roman" panose="02020603050405020304" pitchFamily="18" charset="0"/>
              </a:rPr>
              <a:t>User-Friendly Interface</a:t>
            </a:r>
            <a:r>
              <a:rPr lang="en-US" sz="1600" b="0" i="0" dirty="0">
                <a:effectLst/>
                <a:latin typeface="Times New Roman" panose="02020603050405020304" pitchFamily="18" charset="0"/>
                <a:cs typeface="Times New Roman" panose="02020603050405020304" pitchFamily="18" charset="0"/>
              </a:rPr>
              <a:t>: Users need an intuitive interface that allows them to easily navigate through the application, view market data, and execute trades without confusion or frustration</a:t>
            </a:r>
            <a:r>
              <a:rPr lang="en-US" sz="1600" b="0" i="0" dirty="0">
                <a:effectLst/>
                <a:latin typeface="Söhne"/>
              </a:rPr>
              <a:t>.</a:t>
            </a:r>
          </a:p>
          <a:p>
            <a:pPr algn="just">
              <a:lnSpc>
                <a:spcPct val="110000"/>
              </a:lnSpc>
            </a:pPr>
            <a:r>
              <a:rPr lang="en-US" sz="1600" b="1" i="0" dirty="0">
                <a:effectLst/>
                <a:latin typeface="Times New Roman" panose="02020603050405020304" pitchFamily="18" charset="0"/>
                <a:cs typeface="Times New Roman" panose="02020603050405020304" pitchFamily="18" charset="0"/>
              </a:rPr>
              <a:t>Reliable Market Data</a:t>
            </a:r>
            <a:r>
              <a:rPr lang="en-US" sz="1600" b="0" i="0" dirty="0">
                <a:effectLst/>
                <a:latin typeface="Times New Roman" panose="02020603050405020304" pitchFamily="18" charset="0"/>
                <a:cs typeface="Times New Roman" panose="02020603050405020304" pitchFamily="18" charset="0"/>
              </a:rPr>
              <a:t>: Users require accurate and real-time market data to make informed trading decisions. Any delays or inaccuracies in data could lead to potential losses.</a:t>
            </a:r>
          </a:p>
          <a:p>
            <a:pPr algn="just">
              <a:lnSpc>
                <a:spcPct val="110000"/>
              </a:lnSpc>
            </a:pPr>
            <a:r>
              <a:rPr lang="en-US" sz="1600" b="1" i="0" dirty="0">
                <a:effectLst/>
                <a:latin typeface="Times New Roman" panose="02020603050405020304" pitchFamily="18" charset="0"/>
                <a:cs typeface="Times New Roman" panose="02020603050405020304" pitchFamily="18" charset="0"/>
              </a:rPr>
              <a:t>Security</a:t>
            </a:r>
            <a:r>
              <a:rPr lang="en-US" sz="1600" b="0" i="0" dirty="0">
                <a:effectLst/>
                <a:latin typeface="Times New Roman" panose="02020603050405020304" pitchFamily="18" charset="0"/>
                <a:cs typeface="Times New Roman" panose="02020603050405020304" pitchFamily="18" charset="0"/>
              </a:rPr>
              <a:t>: Users need robust security measures to protect their funds and personal information from unauthorized access, hacking, or theft. This includes features like two-factor authentication, encryption, and secure login procedures.</a:t>
            </a:r>
          </a:p>
          <a:p>
            <a:pPr algn="just">
              <a:lnSpc>
                <a:spcPct val="110000"/>
              </a:lnSpc>
            </a:pPr>
            <a:r>
              <a:rPr lang="en-US" sz="1600" b="1" i="0" dirty="0">
                <a:effectLst/>
                <a:latin typeface="Times New Roman" panose="02020603050405020304" pitchFamily="18" charset="0"/>
                <a:cs typeface="Times New Roman" panose="02020603050405020304" pitchFamily="18" charset="0"/>
              </a:rPr>
              <a:t>Wide Range of Cryptocurrencies</a:t>
            </a:r>
            <a:r>
              <a:rPr lang="en-US" sz="1600" b="0" i="0" dirty="0">
                <a:effectLst/>
                <a:latin typeface="Times New Roman" panose="02020603050405020304" pitchFamily="18" charset="0"/>
                <a:cs typeface="Times New Roman" panose="02020603050405020304" pitchFamily="18" charset="0"/>
              </a:rPr>
              <a:t>: Users may have diverse investment preferences, so they need access to a wide range of cryptocurrencies for trading, including popular ones like Bitcoin and Ethereum, as well as newer altcoins.</a:t>
            </a:r>
          </a:p>
          <a:p>
            <a:pPr algn="just">
              <a:lnSpc>
                <a:spcPct val="110000"/>
              </a:lnSpc>
            </a:pPr>
            <a:r>
              <a:rPr lang="en-US" sz="1600" b="1" i="0" dirty="0">
                <a:effectLst/>
                <a:latin typeface="Times New Roman" panose="02020603050405020304" pitchFamily="18" charset="0"/>
                <a:cs typeface="Times New Roman" panose="02020603050405020304" pitchFamily="18" charset="0"/>
              </a:rPr>
              <a:t>Fast and Efficient Trading</a:t>
            </a:r>
            <a:r>
              <a:rPr lang="en-US" sz="1600" b="0" i="0" dirty="0">
                <a:effectLst/>
                <a:latin typeface="Times New Roman" panose="02020603050405020304" pitchFamily="18" charset="0"/>
                <a:cs typeface="Times New Roman" panose="02020603050405020304" pitchFamily="18" charset="0"/>
              </a:rPr>
              <a:t>: Users expect the trading platform to execute their buy and sell orders quickly and efficiently, especially during times of high market volatility when speed is crucial.</a:t>
            </a:r>
            <a:endParaRPr lang="en-US" sz="16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C33612A4-0B77-4479-B2AA-F178599550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078A367A-3E83-4B48-A0F7-43FBE33328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4398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392AF-2DD0-2302-3C9C-B07F61581C13}"/>
              </a:ext>
            </a:extLst>
          </p:cNvPr>
          <p:cNvSpPr>
            <a:spLocks noGrp="1"/>
          </p:cNvSpPr>
          <p:nvPr>
            <p:ph type="title"/>
          </p:nvPr>
        </p:nvSpPr>
        <p:spPr/>
        <p:txBody>
          <a:bodyPr/>
          <a:lstStyle/>
          <a:p>
            <a:r>
              <a:rPr lang="en-US">
                <a:latin typeface="Times New Roman"/>
                <a:cs typeface="Times New Roman"/>
              </a:rPr>
              <a:t>USER NEEDS </a:t>
            </a:r>
          </a:p>
          <a:p>
            <a:endParaRPr lang="en-US" dirty="0"/>
          </a:p>
        </p:txBody>
      </p:sp>
      <p:sp>
        <p:nvSpPr>
          <p:cNvPr id="3" name="Content Placeholder 2">
            <a:extLst>
              <a:ext uri="{FF2B5EF4-FFF2-40B4-BE49-F238E27FC236}">
                <a16:creationId xmlns:a16="http://schemas.microsoft.com/office/drawing/2014/main" id="{C492F95F-9056-47C1-6AE7-2D539BF80BE8}"/>
              </a:ext>
            </a:extLst>
          </p:cNvPr>
          <p:cNvSpPr>
            <a:spLocks noGrp="1"/>
          </p:cNvSpPr>
          <p:nvPr>
            <p:ph idx="1"/>
          </p:nvPr>
        </p:nvSpPr>
        <p:spPr/>
        <p:txBody>
          <a:bodyPr>
            <a:normAutofit lnSpcReduction="10000"/>
          </a:bodyPr>
          <a:lstStyle/>
          <a:p>
            <a:pPr algn="just"/>
            <a:r>
              <a:rPr lang="en-US" sz="1600" b="1" i="0" dirty="0">
                <a:effectLst/>
                <a:latin typeface="Times New Roman" panose="02020603050405020304" pitchFamily="18" charset="0"/>
                <a:cs typeface="Times New Roman" panose="02020603050405020304" pitchFamily="18" charset="0"/>
              </a:rPr>
              <a:t>Transparent Fees</a:t>
            </a:r>
            <a:r>
              <a:rPr lang="en-US" sz="1600" b="0" i="0" dirty="0">
                <a:effectLst/>
                <a:latin typeface="Times New Roman" panose="02020603050405020304" pitchFamily="18" charset="0"/>
                <a:cs typeface="Times New Roman" panose="02020603050405020304" pitchFamily="18" charset="0"/>
              </a:rPr>
              <a:t>: Users need clear information about trading fees, withdrawal fees, and any other charges associated with using the platform. Hidden fees or unclear fee structures can lead to dissatisfaction among users.</a:t>
            </a:r>
          </a:p>
          <a:p>
            <a:pPr algn="just"/>
            <a:r>
              <a:rPr lang="en-US" sz="1600" b="1" i="0" dirty="0">
                <a:effectLst/>
                <a:latin typeface="Times New Roman" panose="02020603050405020304" pitchFamily="18" charset="0"/>
                <a:cs typeface="Times New Roman" panose="02020603050405020304" pitchFamily="18" charset="0"/>
              </a:rPr>
              <a:t>Regulatory Compliance</a:t>
            </a:r>
            <a:r>
              <a:rPr lang="en-US" sz="1600" b="0" i="0" dirty="0">
                <a:effectLst/>
                <a:latin typeface="Times New Roman" panose="02020603050405020304" pitchFamily="18" charset="0"/>
                <a:cs typeface="Times New Roman" panose="02020603050405020304" pitchFamily="18" charset="0"/>
              </a:rPr>
              <a:t>: Users need assurance that the platform complies with relevant regulatory requirements and operates within legal boundaries. This helps build trust and confidence in the platform's legitimacy.</a:t>
            </a:r>
          </a:p>
          <a:p>
            <a:pPr algn="just"/>
            <a:r>
              <a:rPr lang="en-US" sz="1600" b="1" i="0" dirty="0">
                <a:effectLst/>
                <a:latin typeface="Times New Roman" panose="02020603050405020304" pitchFamily="18" charset="0"/>
                <a:cs typeface="Times New Roman" panose="02020603050405020304" pitchFamily="18" charset="0"/>
              </a:rPr>
              <a:t>Market Volatility</a:t>
            </a:r>
            <a:r>
              <a:rPr lang="en-US" sz="1600" b="0" i="0" dirty="0">
                <a:effectLst/>
                <a:latin typeface="Times New Roman" panose="02020603050405020304" pitchFamily="18" charset="0"/>
                <a:cs typeface="Times New Roman" panose="02020603050405020304" pitchFamily="18" charset="0"/>
              </a:rPr>
              <a:t>: Cryptocurrency markets are highly volatile, which can lead to rapid price fluctuations and increased risk for traders. Users may need to adapt their trading strategies to mitigate the impact of market volatility.</a:t>
            </a:r>
            <a:endParaRPr lang="en-US" sz="1600" dirty="0">
              <a:latin typeface="Times New Roman" panose="02020603050405020304" pitchFamily="18" charset="0"/>
              <a:cs typeface="Times New Roman" panose="02020603050405020304" pitchFamily="18" charset="0"/>
            </a:endParaRPr>
          </a:p>
          <a:p>
            <a:pPr algn="just"/>
            <a:r>
              <a:rPr lang="en-US" sz="1600" b="1" i="0" dirty="0">
                <a:effectLst/>
                <a:latin typeface="Times New Roman" panose="02020603050405020304" pitchFamily="18" charset="0"/>
                <a:cs typeface="Times New Roman" panose="02020603050405020304" pitchFamily="18" charset="0"/>
              </a:rPr>
              <a:t>Legal and Compliance Constraints</a:t>
            </a:r>
            <a:r>
              <a:rPr lang="en-US" sz="1600" b="0" i="0" dirty="0">
                <a:effectLst/>
                <a:latin typeface="Times New Roman" panose="02020603050405020304" pitchFamily="18" charset="0"/>
                <a:cs typeface="Times New Roman" panose="02020603050405020304" pitchFamily="18" charset="0"/>
              </a:rPr>
              <a:t>: Compliance with legal requirements, such as anti-money laundering (AML) and know your customer (KYC) regulations, can impose constraints on the platform's operations and user experience, particularly regarding account verification and transaction monitoring.</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1202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36D86C4-68E6-0BF1-D252-E579E5DA0D16}"/>
              </a:ext>
            </a:extLst>
          </p:cNvPr>
          <p:cNvGraphicFramePr>
            <a:graphicFrameLocks noChangeAspect="1"/>
          </p:cNvGraphicFramePr>
          <p:nvPr>
            <p:custDataLst>
              <p:tags r:id="rId1"/>
            </p:custDataLst>
            <p:extLst>
              <p:ext uri="{D42A27DB-BD31-4B8C-83A1-F6EECF244321}">
                <p14:modId xmlns:p14="http://schemas.microsoft.com/office/powerpoint/2010/main" val="3802598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useBgFill="1">
        <p:nvSpPr>
          <p:cNvPr id="9" name="Rectangle 8">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30D85F9F-7F85-AED3-3460-5248D5051A24}"/>
              </a:ext>
            </a:extLst>
          </p:cNvPr>
          <p:cNvSpPr>
            <a:spLocks noGrp="1"/>
          </p:cNvSpPr>
          <p:nvPr>
            <p:ph type="title"/>
          </p:nvPr>
        </p:nvSpPr>
        <p:spPr>
          <a:xfrm>
            <a:off x="1451579" y="2303047"/>
            <a:ext cx="3272093" cy="2674198"/>
          </a:xfrm>
        </p:spPr>
        <p:txBody>
          <a:bodyPr vert="horz" anchor="t">
            <a:normAutofit/>
          </a:bodyPr>
          <a:lstStyle/>
          <a:p>
            <a:r>
              <a:rPr lang="en-US" dirty="0">
                <a:latin typeface="Times New Roman" panose="02020603050405020304" pitchFamily="18" charset="0"/>
                <a:cs typeface="Times New Roman" panose="02020603050405020304" pitchFamily="18" charset="0"/>
              </a:rPr>
              <a:t>ONBOARDING</a:t>
            </a:r>
          </a:p>
        </p:txBody>
      </p:sp>
      <p:cxnSp>
        <p:nvCxnSpPr>
          <p:cNvPr id="13" name="Straight Connector 12">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17" name="Picture 16">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F9B8283-965A-F055-A672-708249B99C74}"/>
              </a:ext>
            </a:extLst>
          </p:cNvPr>
          <p:cNvGraphicFramePr>
            <a:graphicFrameLocks noGrp="1"/>
          </p:cNvGraphicFramePr>
          <p:nvPr>
            <p:ph idx="1"/>
            <p:extLst>
              <p:ext uri="{D42A27DB-BD31-4B8C-83A1-F6EECF244321}">
                <p14:modId xmlns:p14="http://schemas.microsoft.com/office/powerpoint/2010/main" val="3266392306"/>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034537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3E66645-0A3D-9357-2DAD-EAEB26E44363}"/>
              </a:ext>
            </a:extLst>
          </p:cNvPr>
          <p:cNvGraphicFramePr>
            <a:graphicFrameLocks noChangeAspect="1"/>
          </p:cNvGraphicFramePr>
          <p:nvPr>
            <p:custDataLst>
              <p:tags r:id="rId1"/>
            </p:custDataLst>
            <p:extLst>
              <p:ext uri="{D42A27DB-BD31-4B8C-83A1-F6EECF244321}">
                <p14:modId xmlns:p14="http://schemas.microsoft.com/office/powerpoint/2010/main" val="37486922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AE38410-4F51-48C9-2E02-1C5F6FAF472C}"/>
              </a:ext>
            </a:extLst>
          </p:cNvPr>
          <p:cNvSpPr>
            <a:spLocks noGrp="1"/>
          </p:cNvSpPr>
          <p:nvPr>
            <p:ph type="title"/>
          </p:nvPr>
        </p:nvSpPr>
        <p:spPr>
          <a:xfrm>
            <a:off x="1451577" y="811356"/>
            <a:ext cx="9603275" cy="824013"/>
          </a:xfrm>
        </p:spPr>
        <p:txBody>
          <a:bodyPr vert="horz"/>
          <a:lstStyle/>
          <a:p>
            <a:r>
              <a:rPr lang="en-US" b="0" i="0" dirty="0">
                <a:effectLst/>
                <a:latin typeface="Times New Roman" panose="02020603050405020304" pitchFamily="18" charset="0"/>
                <a:cs typeface="Times New Roman" panose="02020603050405020304" pitchFamily="18" charset="0"/>
              </a:rPr>
              <a:t>Here's why onboarding is necessary</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AC3411-622C-7561-074E-05E44A65EA9D}"/>
              </a:ext>
            </a:extLst>
          </p:cNvPr>
          <p:cNvSpPr>
            <a:spLocks noGrp="1"/>
          </p:cNvSpPr>
          <p:nvPr>
            <p:ph idx="1"/>
          </p:nvPr>
        </p:nvSpPr>
        <p:spPr>
          <a:xfrm>
            <a:off x="1451576" y="1860591"/>
            <a:ext cx="9603275" cy="4030255"/>
          </a:xfrm>
        </p:spPr>
        <p:txBody>
          <a:bodyPr>
            <a:noAutofit/>
          </a:bodyPr>
          <a:lstStyle/>
          <a:p>
            <a:pPr algn="just"/>
            <a:r>
              <a:rPr lang="en-US" sz="1600" b="1" i="0" dirty="0">
                <a:effectLst/>
                <a:latin typeface="Times New Roman" panose="02020603050405020304" pitchFamily="18" charset="0"/>
                <a:cs typeface="Times New Roman" panose="02020603050405020304" pitchFamily="18" charset="0"/>
              </a:rPr>
              <a:t>Introduction to Platform Features</a:t>
            </a:r>
            <a:r>
              <a:rPr lang="en-US" sz="1600" b="0" i="0" dirty="0">
                <a:effectLst/>
                <a:latin typeface="Times New Roman" panose="02020603050405020304" pitchFamily="18" charset="0"/>
                <a:cs typeface="Times New Roman" panose="02020603050405020304" pitchFamily="18" charset="0"/>
              </a:rPr>
              <a:t>: Onboarding provides users with an overview of the platform's key features, such as trading, market analysis tools, portfolio management, and security measures. This helps users understand how they can utilize the platform to achieve their trading goals.</a:t>
            </a:r>
          </a:p>
          <a:p>
            <a:pPr algn="just"/>
            <a:r>
              <a:rPr lang="en-US" sz="1600" b="1" i="0" dirty="0">
                <a:effectLst/>
                <a:latin typeface="Times New Roman" panose="02020603050405020304" pitchFamily="18" charset="0"/>
                <a:cs typeface="Times New Roman" panose="02020603050405020304" pitchFamily="18" charset="0"/>
              </a:rPr>
              <a:t>Guidance on Account Setup</a:t>
            </a:r>
            <a:r>
              <a:rPr lang="en-US" sz="1600" b="0" i="0" dirty="0">
                <a:effectLst/>
                <a:latin typeface="Times New Roman" panose="02020603050405020304" pitchFamily="18" charset="0"/>
                <a:cs typeface="Times New Roman" panose="02020603050405020304" pitchFamily="18" charset="0"/>
              </a:rPr>
              <a:t>: Onboarding guides users through the account setup process, including registration, verification, and funding options. Clear instructions and prompts ensure that users can complete these steps smoothly and efficiently.</a:t>
            </a:r>
          </a:p>
          <a:p>
            <a:pPr algn="just"/>
            <a:r>
              <a:rPr lang="en-US" sz="1600" b="1" i="0" dirty="0">
                <a:effectLst/>
                <a:latin typeface="Times New Roman" panose="02020603050405020304" pitchFamily="18" charset="0"/>
                <a:cs typeface="Times New Roman" panose="02020603050405020304" pitchFamily="18" charset="0"/>
              </a:rPr>
              <a:t>Education on Cryptocurrency Trading</a:t>
            </a:r>
            <a:r>
              <a:rPr lang="en-US" sz="1600" b="0" i="0" dirty="0">
                <a:effectLst/>
                <a:latin typeface="Times New Roman" panose="02020603050405020304" pitchFamily="18" charset="0"/>
                <a:cs typeface="Times New Roman" panose="02020603050405020304" pitchFamily="18" charset="0"/>
              </a:rPr>
              <a:t>: For novice users, onboarding serves as an educational tool by providing basic information about cryptocurrency trading, market dynamics, risk management strategies, and tips for successful trading. This empowers users to make informed decisions while navigating the platform.</a:t>
            </a:r>
          </a:p>
          <a:p>
            <a:pPr algn="just"/>
            <a:r>
              <a:rPr lang="en-US" sz="1600" b="1" i="0" dirty="0">
                <a:effectLst/>
                <a:latin typeface="Times New Roman" panose="02020603050405020304" pitchFamily="18" charset="0"/>
                <a:cs typeface="Times New Roman" panose="02020603050405020304" pitchFamily="18" charset="0"/>
              </a:rPr>
              <a:t>Customization Options</a:t>
            </a:r>
            <a:r>
              <a:rPr lang="en-US" sz="1600" b="0" i="0" dirty="0">
                <a:effectLst/>
                <a:latin typeface="Times New Roman" panose="02020603050405020304" pitchFamily="18" charset="0"/>
                <a:cs typeface="Times New Roman" panose="02020603050405020304" pitchFamily="18" charset="0"/>
              </a:rPr>
              <a:t>: Onboarding may also introduce users to customization options, such as setting up watchlists, creating personalized trading alerts, adjusting chart preferences, and exploring advanced trading settings. This allows users to tailor the platform according to their preferences and trading style.</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1303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3FD9F12-4F63-20F4-9818-0E6D39BBDD35}"/>
              </a:ext>
            </a:extLst>
          </p:cNvPr>
          <p:cNvGraphicFramePr>
            <a:graphicFrameLocks noChangeAspect="1"/>
          </p:cNvGraphicFramePr>
          <p:nvPr>
            <p:custDataLst>
              <p:tags r:id="rId1"/>
            </p:custDataLst>
            <p:extLst>
              <p:ext uri="{D42A27DB-BD31-4B8C-83A1-F6EECF244321}">
                <p14:modId xmlns:p14="http://schemas.microsoft.com/office/powerpoint/2010/main" val="26903277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5E0ED5B-55C3-2009-11C9-C6D1CB3A12A2}"/>
              </a:ext>
            </a:extLst>
          </p:cNvPr>
          <p:cNvSpPr>
            <a:spLocks noGrp="1"/>
          </p:cNvSpPr>
          <p:nvPr>
            <p:ph type="title"/>
          </p:nvPr>
        </p:nvSpPr>
        <p:spPr/>
        <p:txBody>
          <a:bodyPr vert="horz">
            <a:normAutofit fontScale="90000"/>
          </a:bodyPr>
          <a:lstStyle/>
          <a:p>
            <a:r>
              <a:rPr lang="en-US" sz="3600" b="1" i="0" dirty="0">
                <a:effectLst/>
                <a:latin typeface="Times New Roman" panose="02020603050405020304" pitchFamily="18" charset="0"/>
                <a:cs typeface="Times New Roman" panose="02020603050405020304" pitchFamily="18" charset="0"/>
              </a:rPr>
              <a:t>Onboarding Page 1: Register</a:t>
            </a:r>
            <a:br>
              <a:rPr lang="en-US" b="1" i="0" dirty="0">
                <a:solidFill>
                  <a:srgbClr val="ECECEC"/>
                </a:solidFill>
                <a:effectLst/>
                <a:latin typeface="Söhne"/>
              </a:rPr>
            </a:br>
            <a:br>
              <a:rPr lang="en-US" b="0" i="0" dirty="0">
                <a:solidFill>
                  <a:srgbClr val="ECECEC"/>
                </a:solidFill>
                <a:effectLst/>
                <a:latin typeface="Söhne"/>
              </a:rPr>
            </a:br>
            <a:br>
              <a:rPr lang="en-US" b="0" i="0" dirty="0">
                <a:solidFill>
                  <a:srgbClr val="ECECEC"/>
                </a:solidFill>
                <a:effectLst/>
                <a:latin typeface="Söhne"/>
              </a:rPr>
            </a:br>
            <a:endParaRPr lang="en-US" dirty="0"/>
          </a:p>
        </p:txBody>
      </p:sp>
      <p:pic>
        <p:nvPicPr>
          <p:cNvPr id="7" name="Content Placeholder 6" descr="A screenshot of a computer&#10;&#10;Description automatically generated">
            <a:extLst>
              <a:ext uri="{FF2B5EF4-FFF2-40B4-BE49-F238E27FC236}">
                <a16:creationId xmlns:a16="http://schemas.microsoft.com/office/drawing/2014/main" id="{8BA7C840-DA6F-18CD-F8A9-6C7959589323}"/>
              </a:ext>
            </a:extLst>
          </p:cNvPr>
          <p:cNvPicPr>
            <a:picLocks noGrp="1" noChangeAspect="1"/>
          </p:cNvPicPr>
          <p:nvPr>
            <p:ph idx="1"/>
          </p:nvPr>
        </p:nvPicPr>
        <p:blipFill>
          <a:blip r:embed="rId5"/>
          <a:stretch>
            <a:fillRect/>
          </a:stretch>
        </p:blipFill>
        <p:spPr>
          <a:xfrm>
            <a:off x="599347" y="2116324"/>
            <a:ext cx="5364031" cy="3449638"/>
          </a:xfrm>
        </p:spPr>
      </p:pic>
      <p:pic>
        <p:nvPicPr>
          <p:cNvPr id="9" name="Picture 8" descr="A screenshot of a computer&#10;&#10;Description automatically generated">
            <a:extLst>
              <a:ext uri="{FF2B5EF4-FFF2-40B4-BE49-F238E27FC236}">
                <a16:creationId xmlns:a16="http://schemas.microsoft.com/office/drawing/2014/main" id="{6A7BE128-1F0D-6E80-98B6-2A1219AAD9E5}"/>
              </a:ext>
            </a:extLst>
          </p:cNvPr>
          <p:cNvPicPr>
            <a:picLocks noChangeAspect="1"/>
          </p:cNvPicPr>
          <p:nvPr/>
        </p:nvPicPr>
        <p:blipFill>
          <a:blip r:embed="rId6"/>
          <a:stretch>
            <a:fillRect/>
          </a:stretch>
        </p:blipFill>
        <p:spPr>
          <a:xfrm>
            <a:off x="6359268" y="2116324"/>
            <a:ext cx="5401076" cy="3449638"/>
          </a:xfrm>
          <a:prstGeom prst="rect">
            <a:avLst/>
          </a:prstGeom>
        </p:spPr>
      </p:pic>
    </p:spTree>
    <p:extLst>
      <p:ext uri="{BB962C8B-B14F-4D97-AF65-F5344CB8AC3E}">
        <p14:creationId xmlns:p14="http://schemas.microsoft.com/office/powerpoint/2010/main" val="2272960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7ECF439-0FF3-2226-F29B-7E7914C5AE48}"/>
              </a:ext>
            </a:extLst>
          </p:cNvPr>
          <p:cNvGraphicFramePr>
            <a:graphicFrameLocks noChangeAspect="1"/>
          </p:cNvGraphicFramePr>
          <p:nvPr>
            <p:custDataLst>
              <p:tags r:id="rId1"/>
            </p:custDataLst>
            <p:extLst>
              <p:ext uri="{D42A27DB-BD31-4B8C-83A1-F6EECF244321}">
                <p14:modId xmlns:p14="http://schemas.microsoft.com/office/powerpoint/2010/main" val="10275335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C8B9956-9888-4EBC-E732-C68DE6F48A7B}"/>
              </a:ext>
            </a:extLst>
          </p:cNvPr>
          <p:cNvSpPr>
            <a:spLocks noGrp="1"/>
          </p:cNvSpPr>
          <p:nvPr>
            <p:ph type="title"/>
          </p:nvPr>
        </p:nvSpPr>
        <p:spPr/>
        <p:txBody>
          <a:bodyPr vert="horz"/>
          <a:lstStyle/>
          <a:p>
            <a:r>
              <a:rPr lang="en-US" b="1" i="0" dirty="0">
                <a:effectLst/>
                <a:latin typeface="Times New Roman" panose="02020603050405020304" pitchFamily="18" charset="0"/>
                <a:cs typeface="Times New Roman" panose="02020603050405020304" pitchFamily="18" charset="0"/>
              </a:rPr>
              <a:t>Onboarding Page 2: Login To Dashboard</a:t>
            </a:r>
            <a:br>
              <a:rPr lang="en-US" b="1" i="0" dirty="0">
                <a:solidFill>
                  <a:srgbClr val="ECECEC"/>
                </a:solidFill>
                <a:effectLst/>
                <a:latin typeface="Söhne"/>
              </a:rPr>
            </a:br>
            <a:endParaRPr lang="en-US" dirty="0"/>
          </a:p>
        </p:txBody>
      </p:sp>
      <p:pic>
        <p:nvPicPr>
          <p:cNvPr id="12" name="Content Placeholder 11" descr="A screenshot of a login screen&#10;&#10;Description automatically generated">
            <a:extLst>
              <a:ext uri="{FF2B5EF4-FFF2-40B4-BE49-F238E27FC236}">
                <a16:creationId xmlns:a16="http://schemas.microsoft.com/office/drawing/2014/main" id="{99934100-29F1-F488-B961-132819474FD2}"/>
              </a:ext>
            </a:extLst>
          </p:cNvPr>
          <p:cNvPicPr>
            <a:picLocks noGrp="1" noChangeAspect="1"/>
          </p:cNvPicPr>
          <p:nvPr>
            <p:ph idx="1"/>
          </p:nvPr>
        </p:nvPicPr>
        <p:blipFill>
          <a:blip r:embed="rId5"/>
          <a:stretch>
            <a:fillRect/>
          </a:stretch>
        </p:blipFill>
        <p:spPr>
          <a:xfrm>
            <a:off x="747821" y="2069808"/>
            <a:ext cx="5348179" cy="3449638"/>
          </a:xfrm>
        </p:spPr>
      </p:pic>
      <p:pic>
        <p:nvPicPr>
          <p:cNvPr id="14" name="Picture 13" descr="A screenshot of a computer&#10;&#10;Description automatically generated">
            <a:extLst>
              <a:ext uri="{FF2B5EF4-FFF2-40B4-BE49-F238E27FC236}">
                <a16:creationId xmlns:a16="http://schemas.microsoft.com/office/drawing/2014/main" id="{F06B0D5D-45D3-D689-D59F-831417A579F0}"/>
              </a:ext>
            </a:extLst>
          </p:cNvPr>
          <p:cNvPicPr>
            <a:picLocks noChangeAspect="1"/>
          </p:cNvPicPr>
          <p:nvPr/>
        </p:nvPicPr>
        <p:blipFill>
          <a:blip r:embed="rId6"/>
          <a:stretch>
            <a:fillRect/>
          </a:stretch>
        </p:blipFill>
        <p:spPr>
          <a:xfrm>
            <a:off x="6559693" y="2069808"/>
            <a:ext cx="5041702" cy="3440976"/>
          </a:xfrm>
          <a:prstGeom prst="rect">
            <a:avLst/>
          </a:prstGeom>
        </p:spPr>
      </p:pic>
    </p:spTree>
    <p:extLst>
      <p:ext uri="{BB962C8B-B14F-4D97-AF65-F5344CB8AC3E}">
        <p14:creationId xmlns:p14="http://schemas.microsoft.com/office/powerpoint/2010/main" val="1741759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2B42447-EFC7-684F-742F-ED475E41C56F}"/>
              </a:ext>
            </a:extLst>
          </p:cNvPr>
          <p:cNvGraphicFramePr>
            <a:graphicFrameLocks noChangeAspect="1"/>
          </p:cNvGraphicFramePr>
          <p:nvPr>
            <p:custDataLst>
              <p:tags r:id="rId1"/>
            </p:custDataLst>
            <p:extLst>
              <p:ext uri="{D42A27DB-BD31-4B8C-83A1-F6EECF244321}">
                <p14:modId xmlns:p14="http://schemas.microsoft.com/office/powerpoint/2010/main" val="42253157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D14AF42-10E6-5522-7248-6C961B2C0E64}"/>
              </a:ext>
            </a:extLst>
          </p:cNvPr>
          <p:cNvSpPr>
            <a:spLocks noGrp="1"/>
          </p:cNvSpPr>
          <p:nvPr>
            <p:ph type="title"/>
          </p:nvPr>
        </p:nvSpPr>
        <p:spPr/>
        <p:txBody>
          <a:bodyPr vert="horz">
            <a:normAutofit/>
          </a:bodyPr>
          <a:lstStyle/>
          <a:p>
            <a:r>
              <a:rPr lang="en-US" b="1" i="0" dirty="0">
                <a:effectLst/>
                <a:latin typeface="Times New Roman" panose="02020603050405020304" pitchFamily="18" charset="0"/>
                <a:cs typeface="Times New Roman" panose="02020603050405020304" pitchFamily="18" charset="0"/>
              </a:rPr>
              <a:t>Onboarding Page 3: UPDATE PROFILE</a:t>
            </a:r>
            <a:br>
              <a:rPr lang="en-US" b="1" i="0" dirty="0">
                <a:solidFill>
                  <a:srgbClr val="ECECEC"/>
                </a:solidFill>
                <a:effectLst/>
                <a:latin typeface="Söhne"/>
              </a:rPr>
            </a:br>
            <a:endParaRPr lang="en-US" dirty="0"/>
          </a:p>
        </p:txBody>
      </p:sp>
      <p:sp>
        <p:nvSpPr>
          <p:cNvPr id="3" name="Content Placeholder 2">
            <a:extLst>
              <a:ext uri="{FF2B5EF4-FFF2-40B4-BE49-F238E27FC236}">
                <a16:creationId xmlns:a16="http://schemas.microsoft.com/office/drawing/2014/main" id="{D8C2A21D-E677-6C43-C754-DCAB080B34F3}"/>
              </a:ext>
            </a:extLst>
          </p:cNvPr>
          <p:cNvSpPr>
            <a:spLocks noGrp="1"/>
          </p:cNvSpPr>
          <p:nvPr>
            <p:ph idx="1"/>
          </p:nvPr>
        </p:nvSpPr>
        <p:spPr/>
        <p:txBody>
          <a:bodyPr>
            <a:normAutofit/>
          </a:bodyPr>
          <a:lstStyle/>
          <a:p>
            <a:endParaRPr lang="en-US" sz="1800" dirty="0">
              <a:solidFill>
                <a:srgbClr val="ECECEC"/>
              </a:solidFill>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8" name="Picture 7" descr="A screenshot of a computer&#10;&#10;Description automatically generated">
            <a:extLst>
              <a:ext uri="{FF2B5EF4-FFF2-40B4-BE49-F238E27FC236}">
                <a16:creationId xmlns:a16="http://schemas.microsoft.com/office/drawing/2014/main" id="{E33ADF3C-8112-ADDE-738B-20531786267D}"/>
              </a:ext>
            </a:extLst>
          </p:cNvPr>
          <p:cNvPicPr>
            <a:picLocks noChangeAspect="1"/>
          </p:cNvPicPr>
          <p:nvPr/>
        </p:nvPicPr>
        <p:blipFill>
          <a:blip r:embed="rId5"/>
          <a:stretch>
            <a:fillRect/>
          </a:stretch>
        </p:blipFill>
        <p:spPr>
          <a:xfrm>
            <a:off x="596983" y="2057297"/>
            <a:ext cx="5462430" cy="373044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B2431CA-1CF2-44D5-0AC2-24D29BF2974F}"/>
              </a:ext>
            </a:extLst>
          </p:cNvPr>
          <p:cNvPicPr>
            <a:picLocks noChangeAspect="1"/>
          </p:cNvPicPr>
          <p:nvPr/>
        </p:nvPicPr>
        <p:blipFill>
          <a:blip r:embed="rId6"/>
          <a:stretch>
            <a:fillRect/>
          </a:stretch>
        </p:blipFill>
        <p:spPr>
          <a:xfrm>
            <a:off x="6253216" y="2057298"/>
            <a:ext cx="5462430" cy="3730440"/>
          </a:xfrm>
          <a:prstGeom prst="rect">
            <a:avLst/>
          </a:prstGeom>
        </p:spPr>
      </p:pic>
    </p:spTree>
    <p:extLst>
      <p:ext uri="{BB962C8B-B14F-4D97-AF65-F5344CB8AC3E}">
        <p14:creationId xmlns:p14="http://schemas.microsoft.com/office/powerpoint/2010/main" val="853428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3A4D9-AE9D-554D-9DB0-C7A8D7AFAA06}"/>
              </a:ext>
            </a:extLst>
          </p:cNvPr>
          <p:cNvSpPr>
            <a:spLocks noGrp="1"/>
          </p:cNvSpPr>
          <p:nvPr>
            <p:ph type="title"/>
          </p:nvPr>
        </p:nvSpPr>
        <p:spPr>
          <a:xfrm>
            <a:off x="1451579" y="804519"/>
            <a:ext cx="9603275" cy="1049235"/>
          </a:xfrm>
        </p:spPr>
        <p:txBody>
          <a:bodyPr>
            <a:normAutofit/>
          </a:bodyPr>
          <a:lstStyle/>
          <a:p>
            <a:r>
              <a:rPr lang="en-US" dirty="0"/>
              <a:t>USE CASES</a:t>
            </a:r>
          </a:p>
        </p:txBody>
      </p:sp>
      <p:graphicFrame>
        <p:nvGraphicFramePr>
          <p:cNvPr id="5" name="Content Placeholder 2">
            <a:extLst>
              <a:ext uri="{FF2B5EF4-FFF2-40B4-BE49-F238E27FC236}">
                <a16:creationId xmlns:a16="http://schemas.microsoft.com/office/drawing/2014/main" id="{554A7F2B-67BA-EDBE-DBFB-22C19F726A0F}"/>
              </a:ext>
            </a:extLst>
          </p:cNvPr>
          <p:cNvGraphicFramePr>
            <a:graphicFrameLocks noGrp="1"/>
          </p:cNvGraphicFramePr>
          <p:nvPr>
            <p:ph idx="1"/>
            <p:extLst>
              <p:ext uri="{D42A27DB-BD31-4B8C-83A1-F6EECF244321}">
                <p14:modId xmlns:p14="http://schemas.microsoft.com/office/powerpoint/2010/main" val="187000934"/>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2525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5FE2A3D-53F7-796E-166B-0D65ECE23791}"/>
              </a:ext>
            </a:extLst>
          </p:cNvPr>
          <p:cNvGraphicFramePr>
            <a:graphicFrameLocks noChangeAspect="1"/>
          </p:cNvGraphicFramePr>
          <p:nvPr>
            <p:custDataLst>
              <p:tags r:id="rId1"/>
            </p:custDataLst>
            <p:extLst>
              <p:ext uri="{D42A27DB-BD31-4B8C-83A1-F6EECF244321}">
                <p14:modId xmlns:p14="http://schemas.microsoft.com/office/powerpoint/2010/main" val="23024264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AB01700-CB1A-C4F0-EA7F-EF7E89954C85}"/>
              </a:ext>
            </a:extLst>
          </p:cNvPr>
          <p:cNvSpPr>
            <a:spLocks noGrp="1"/>
          </p:cNvSpPr>
          <p:nvPr>
            <p:ph type="title"/>
          </p:nvPr>
        </p:nvSpPr>
        <p:spPr>
          <a:xfrm>
            <a:off x="1451579" y="804520"/>
            <a:ext cx="9603275" cy="650208"/>
          </a:xfrm>
        </p:spPr>
        <p:txBody>
          <a:bodyPr vert="horz">
            <a:normAutofit fontScale="90000"/>
          </a:bodyPr>
          <a:lstStyle/>
          <a:p>
            <a:r>
              <a:rPr lang="en-US" sz="3200" b="1" i="0" dirty="0">
                <a:effectLst/>
                <a:latin typeface="Times New Roman" panose="02020603050405020304" pitchFamily="18" charset="0"/>
                <a:cs typeface="Times New Roman" panose="02020603050405020304" pitchFamily="18" charset="0"/>
              </a:rPr>
              <a:t>heavyweight</a:t>
            </a:r>
            <a:r>
              <a:rPr lang="en-US" b="1" i="0" dirty="0">
                <a:effectLst/>
                <a:latin typeface="Times New Roman" panose="02020603050405020304" pitchFamily="18" charset="0"/>
                <a:cs typeface="Times New Roman" panose="02020603050405020304" pitchFamily="18" charset="0"/>
              </a:rPr>
              <a:t> USE CASE </a:t>
            </a:r>
            <a:br>
              <a:rPr lang="en-US" b="0" i="0" dirty="0">
                <a:effectLst/>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graphicFrame>
        <p:nvGraphicFramePr>
          <p:cNvPr id="8" name="Content Placeholder 7">
            <a:extLst>
              <a:ext uri="{FF2B5EF4-FFF2-40B4-BE49-F238E27FC236}">
                <a16:creationId xmlns:a16="http://schemas.microsoft.com/office/drawing/2014/main" id="{AABA7F35-B5E5-8D51-EBB4-6A67A9388AAD}"/>
              </a:ext>
            </a:extLst>
          </p:cNvPr>
          <p:cNvGraphicFramePr>
            <a:graphicFrameLocks noGrp="1"/>
          </p:cNvGraphicFramePr>
          <p:nvPr>
            <p:ph idx="1"/>
            <p:extLst>
              <p:ext uri="{D42A27DB-BD31-4B8C-83A1-F6EECF244321}">
                <p14:modId xmlns:p14="http://schemas.microsoft.com/office/powerpoint/2010/main" val="136288414"/>
              </p:ext>
            </p:extLst>
          </p:nvPr>
        </p:nvGraphicFramePr>
        <p:xfrm>
          <a:off x="1319645" y="1724891"/>
          <a:ext cx="9735704" cy="4830788"/>
        </p:xfrm>
        <a:graphic>
          <a:graphicData uri="http://schemas.openxmlformats.org/drawingml/2006/table">
            <a:tbl>
              <a:tblPr firstRow="1" bandRow="1">
                <a:tableStyleId>{5C22544A-7EE6-4342-B048-85BDC9FD1C3A}</a:tableStyleId>
              </a:tblPr>
              <a:tblGrid>
                <a:gridCol w="4933517">
                  <a:extLst>
                    <a:ext uri="{9D8B030D-6E8A-4147-A177-3AD203B41FA5}">
                      <a16:colId xmlns:a16="http://schemas.microsoft.com/office/drawing/2014/main" val="3632537324"/>
                    </a:ext>
                  </a:extLst>
                </a:gridCol>
                <a:gridCol w="4802187">
                  <a:extLst>
                    <a:ext uri="{9D8B030D-6E8A-4147-A177-3AD203B41FA5}">
                      <a16:colId xmlns:a16="http://schemas.microsoft.com/office/drawing/2014/main" val="3197111972"/>
                    </a:ext>
                  </a:extLst>
                </a:gridCol>
              </a:tblGrid>
              <a:tr h="380708">
                <a:tc>
                  <a:txBody>
                    <a:bodyPr/>
                    <a:lstStyle/>
                    <a:p>
                      <a:r>
                        <a:rPr lang="en-US" dirty="0"/>
                        <a:t>USE CASE 1</a:t>
                      </a:r>
                    </a:p>
                  </a:txBody>
                  <a:tcPr/>
                </a:tc>
                <a:tc>
                  <a:txBody>
                    <a:bodyPr/>
                    <a:lstStyle/>
                    <a:p>
                      <a:r>
                        <a:rPr lang="en-US" dirty="0"/>
                        <a:t>USE CASE 2</a:t>
                      </a:r>
                    </a:p>
                  </a:txBody>
                  <a:tcPr/>
                </a:tc>
                <a:extLst>
                  <a:ext uri="{0D108BD9-81ED-4DB2-BD59-A6C34878D82A}">
                    <a16:rowId xmlns:a16="http://schemas.microsoft.com/office/drawing/2014/main" val="2581155889"/>
                  </a:ext>
                </a:extLst>
              </a:tr>
              <a:tr h="3853667">
                <a:tc>
                  <a:txBody>
                    <a:bodyPr/>
                    <a:lstStyle/>
                    <a:p>
                      <a:pPr marL="0" indent="0" algn="just">
                        <a:buNone/>
                      </a:pPr>
                      <a:r>
                        <a:rPr lang="en-US" sz="1300" b="1" dirty="0">
                          <a:latin typeface="Calibri" panose="020F0502020204030204" pitchFamily="34" charset="0"/>
                          <a:cs typeface="Calibri" panose="020F0502020204030204" pitchFamily="34" charset="0"/>
                        </a:rPr>
                        <a:t>Title: </a:t>
                      </a:r>
                      <a:r>
                        <a:rPr lang="en-US" sz="1300" dirty="0">
                          <a:latin typeface="Calibri" panose="020F0502020204030204" pitchFamily="34" charset="0"/>
                          <a:cs typeface="Calibri" panose="020F0502020204030204" pitchFamily="34" charset="0"/>
                        </a:rPr>
                        <a:t>Execute a Crypto Trade</a:t>
                      </a:r>
                    </a:p>
                    <a:p>
                      <a:pPr marL="0" indent="0" algn="just">
                        <a:buNone/>
                      </a:pPr>
                      <a:r>
                        <a:rPr lang="en-US" sz="1300" b="1" dirty="0">
                          <a:latin typeface="Calibri" panose="020F0502020204030204" pitchFamily="34" charset="0"/>
                          <a:cs typeface="Calibri" panose="020F0502020204030204" pitchFamily="34" charset="0"/>
                        </a:rPr>
                        <a:t>Actor: </a:t>
                      </a:r>
                      <a:r>
                        <a:rPr lang="en-US" sz="1300" dirty="0">
                          <a:latin typeface="Calibri" panose="020F0502020204030204" pitchFamily="34" charset="0"/>
                          <a:cs typeface="Calibri" panose="020F0502020204030204" pitchFamily="34" charset="0"/>
                        </a:rPr>
                        <a:t>Trader</a:t>
                      </a:r>
                    </a:p>
                    <a:p>
                      <a:pPr marL="0" indent="0" algn="just">
                        <a:buNone/>
                      </a:pPr>
                      <a:r>
                        <a:rPr lang="en-US" sz="1300" b="1" dirty="0">
                          <a:latin typeface="Calibri" panose="020F0502020204030204" pitchFamily="34" charset="0"/>
                          <a:cs typeface="Calibri" panose="020F0502020204030204" pitchFamily="34" charset="0"/>
                        </a:rPr>
                        <a:t>Overview: </a:t>
                      </a:r>
                      <a:r>
                        <a:rPr lang="en-US" sz="1300" dirty="0">
                          <a:latin typeface="Calibri" panose="020F0502020204030204" pitchFamily="34" charset="0"/>
                          <a:cs typeface="Calibri" panose="020F0502020204030204" pitchFamily="34" charset="0"/>
                        </a:rPr>
                        <a:t>The trader wants to perform a crypto trade using the platform, involving buying or selling of a specific cryptocurrency.</a:t>
                      </a:r>
                    </a:p>
                    <a:p>
                      <a:pPr marL="0" indent="0" algn="just">
                        <a:buNone/>
                      </a:pPr>
                      <a:r>
                        <a:rPr lang="en-US" sz="1300" b="1" dirty="0">
                          <a:latin typeface="Calibri" panose="020F0502020204030204" pitchFamily="34" charset="0"/>
                          <a:cs typeface="Calibri" panose="020F0502020204030204" pitchFamily="34" charset="0"/>
                        </a:rPr>
                        <a:t>Subject Area</a:t>
                      </a:r>
                      <a:r>
                        <a:rPr lang="en-US" sz="1300" dirty="0">
                          <a:latin typeface="Calibri" panose="020F0502020204030204" pitchFamily="34" charset="0"/>
                          <a:cs typeface="Calibri" panose="020F0502020204030204" pitchFamily="34" charset="0"/>
                        </a:rPr>
                        <a:t>: Trading</a:t>
                      </a:r>
                    </a:p>
                    <a:p>
                      <a:pPr marL="0" indent="0" algn="just">
                        <a:buNone/>
                      </a:pPr>
                      <a:r>
                        <a:rPr lang="en-US" sz="1300" b="1" dirty="0">
                          <a:latin typeface="Calibri" panose="020F0502020204030204" pitchFamily="34" charset="0"/>
                          <a:cs typeface="Calibri" panose="020F0502020204030204" pitchFamily="34" charset="0"/>
                        </a:rPr>
                        <a:t>Trigger: </a:t>
                      </a:r>
                      <a:r>
                        <a:rPr lang="en-US" sz="1300" dirty="0">
                          <a:latin typeface="Calibri" panose="020F0502020204030204" pitchFamily="34" charset="0"/>
                          <a:cs typeface="Calibri" panose="020F0502020204030204" pitchFamily="34" charset="0"/>
                        </a:rPr>
                        <a:t>Trader initiates a trade from the trading dashboard.</a:t>
                      </a:r>
                    </a:p>
                    <a:p>
                      <a:pPr marL="0" indent="0" algn="just">
                        <a:buNone/>
                      </a:pPr>
                      <a:r>
                        <a:rPr lang="en-US" sz="1300" b="1" dirty="0">
                          <a:latin typeface="Calibri" panose="020F0502020204030204" pitchFamily="34" charset="0"/>
                          <a:cs typeface="Calibri" panose="020F0502020204030204" pitchFamily="34" charset="0"/>
                        </a:rPr>
                        <a:t>Precondition: </a:t>
                      </a:r>
                      <a:r>
                        <a:rPr lang="en-US" sz="1300" dirty="0">
                          <a:latin typeface="Calibri" panose="020F0502020204030204" pitchFamily="34" charset="0"/>
                          <a:cs typeface="Calibri" panose="020F0502020204030204" pitchFamily="34" charset="0"/>
                        </a:rPr>
                        <a:t>The trader has sufficient funds in their account.</a:t>
                      </a:r>
                    </a:p>
                    <a:p>
                      <a:pPr marL="0" indent="0" algn="just">
                        <a:buNone/>
                      </a:pPr>
                      <a:r>
                        <a:rPr lang="en-US" sz="1300" b="1" dirty="0">
                          <a:latin typeface="Calibri" panose="020F0502020204030204" pitchFamily="34" charset="0"/>
                          <a:cs typeface="Calibri" panose="020F0502020204030204" pitchFamily="34" charset="0"/>
                        </a:rPr>
                        <a:t>Basic Flow:</a:t>
                      </a:r>
                    </a:p>
                    <a:p>
                      <a:pPr marL="628650" lvl="1" indent="-171450" algn="just">
                        <a:buFont typeface="Arial" panose="020B0604020202020204" pitchFamily="34" charset="0"/>
                        <a:buChar char="•"/>
                      </a:pPr>
                      <a:r>
                        <a:rPr lang="en-US" sz="1300" dirty="0">
                          <a:latin typeface="Calibri" panose="020F0502020204030204" pitchFamily="34" charset="0"/>
                          <a:cs typeface="Calibri" panose="020F0502020204030204" pitchFamily="34" charset="0"/>
                        </a:rPr>
                        <a:t>Trader selects the cryptocurrency to trade.</a:t>
                      </a:r>
                    </a:p>
                    <a:p>
                      <a:pPr marL="628650" lvl="1" indent="-171450" algn="just">
                        <a:buFont typeface="Arial" panose="020B0604020202020204" pitchFamily="34" charset="0"/>
                        <a:buChar char="•"/>
                      </a:pPr>
                      <a:r>
                        <a:rPr lang="en-US" sz="1300" dirty="0">
                          <a:latin typeface="Calibri" panose="020F0502020204030204" pitchFamily="34" charset="0"/>
                          <a:cs typeface="Calibri" panose="020F0502020204030204" pitchFamily="34" charset="0"/>
                        </a:rPr>
                        <a:t>Chooses between buying or selling.</a:t>
                      </a:r>
                    </a:p>
                    <a:p>
                      <a:pPr marL="628650" lvl="1" indent="-171450" algn="just">
                        <a:buFont typeface="Arial" panose="020B0604020202020204" pitchFamily="34" charset="0"/>
                        <a:buChar char="•"/>
                      </a:pPr>
                      <a:r>
                        <a:rPr lang="en-US" sz="1300" dirty="0">
                          <a:latin typeface="Calibri" panose="020F0502020204030204" pitchFamily="34" charset="0"/>
                          <a:cs typeface="Calibri" panose="020F0502020204030204" pitchFamily="34" charset="0"/>
                        </a:rPr>
                        <a:t>Enters the quantity and any additional parameters.</a:t>
                      </a:r>
                    </a:p>
                    <a:p>
                      <a:pPr marL="628650" lvl="1" indent="-171450" algn="just">
                        <a:buFont typeface="Arial" panose="020B0604020202020204" pitchFamily="34" charset="0"/>
                        <a:buChar char="•"/>
                      </a:pPr>
                      <a:r>
                        <a:rPr lang="en-US" sz="1300" dirty="0">
                          <a:latin typeface="Calibri" panose="020F0502020204030204" pitchFamily="34" charset="0"/>
                          <a:cs typeface="Calibri" panose="020F0502020204030204" pitchFamily="34" charset="0"/>
                        </a:rPr>
                        <a:t>Confirms the trade.</a:t>
                      </a:r>
                    </a:p>
                    <a:p>
                      <a:pPr marL="0" indent="0" algn="just">
                        <a:buNone/>
                      </a:pPr>
                      <a:r>
                        <a:rPr lang="en-US" sz="1300" b="1" dirty="0">
                          <a:latin typeface="Calibri" panose="020F0502020204030204" pitchFamily="34" charset="0"/>
                          <a:cs typeface="Calibri" panose="020F0502020204030204" pitchFamily="34" charset="0"/>
                        </a:rPr>
                        <a:t>Alternate Flow 1:</a:t>
                      </a:r>
                    </a:p>
                    <a:p>
                      <a:pPr marL="628650" lvl="1" indent="-171450" algn="just">
                        <a:buFont typeface="Arial" panose="020B0604020202020204" pitchFamily="34" charset="0"/>
                        <a:buChar char="•"/>
                      </a:pPr>
                      <a:r>
                        <a:rPr lang="en-US" sz="1300" dirty="0">
                          <a:latin typeface="Calibri" panose="020F0502020204030204" pitchFamily="34" charset="0"/>
                          <a:cs typeface="Calibri" panose="020F0502020204030204" pitchFamily="34" charset="0"/>
                        </a:rPr>
                        <a:t>If the trade request fails due to insufficient funds, the system prompts the trader to add funds.</a:t>
                      </a:r>
                    </a:p>
                    <a:p>
                      <a:pPr marL="0" indent="0" algn="just">
                        <a:buNone/>
                      </a:pPr>
                      <a:r>
                        <a:rPr lang="en-US" sz="1300" b="1" dirty="0">
                          <a:latin typeface="Calibri" panose="020F0502020204030204" pitchFamily="34" charset="0"/>
                          <a:cs typeface="Calibri" panose="020F0502020204030204" pitchFamily="34" charset="0"/>
                        </a:rPr>
                        <a:t>Alternate Flow 2:</a:t>
                      </a:r>
                    </a:p>
                    <a:p>
                      <a:pPr marL="628650" lvl="1" indent="-171450" algn="just">
                        <a:buFont typeface="Arial" panose="020B0604020202020204" pitchFamily="34" charset="0"/>
                        <a:buChar char="•"/>
                      </a:pPr>
                      <a:r>
                        <a:rPr lang="en-US" sz="1300" dirty="0">
                          <a:latin typeface="Calibri" panose="020F0502020204030204" pitchFamily="34" charset="0"/>
                          <a:cs typeface="Calibri" panose="020F0502020204030204" pitchFamily="34" charset="0"/>
                        </a:rPr>
                        <a:t>If the selected cryptocurrency is temporarily unavailable, the system notifies the trader and suggests an alternative.</a:t>
                      </a:r>
                    </a:p>
                    <a:p>
                      <a:pPr marL="0" indent="0" algn="just">
                        <a:buNone/>
                      </a:pPr>
                      <a:r>
                        <a:rPr lang="en-US" sz="1300" b="1" dirty="0">
                          <a:latin typeface="Calibri" panose="020F0502020204030204" pitchFamily="34" charset="0"/>
                          <a:cs typeface="Calibri" panose="020F0502020204030204" pitchFamily="34" charset="0"/>
                        </a:rPr>
                        <a:t>Post Condition: </a:t>
                      </a:r>
                      <a:r>
                        <a:rPr lang="en-US" sz="1300" dirty="0">
                          <a:latin typeface="Calibri" panose="020F0502020204030204" pitchFamily="34" charset="0"/>
                          <a:cs typeface="Calibri" panose="020F0502020204030204" pitchFamily="34" charset="0"/>
                        </a:rPr>
                        <a:t>The trade is executed successfully, and the trader's account balance is updated.</a:t>
                      </a:r>
                    </a:p>
                  </a:txBody>
                  <a:tcPr/>
                </a:tc>
                <a:tc>
                  <a:txBody>
                    <a:bodyPr/>
                    <a:lstStyle/>
                    <a:p>
                      <a:r>
                        <a:rPr lang="en-US" sz="1300" b="1" dirty="0">
                          <a:latin typeface="Calibri" panose="020F0502020204030204" pitchFamily="34" charset="0"/>
                          <a:cs typeface="Calibri" panose="020F0502020204030204" pitchFamily="34" charset="0"/>
                        </a:rPr>
                        <a:t>Title</a:t>
                      </a:r>
                      <a:r>
                        <a:rPr lang="en-US" sz="1300" dirty="0">
                          <a:latin typeface="Calibri" panose="020F0502020204030204" pitchFamily="34" charset="0"/>
                          <a:cs typeface="Calibri" panose="020F0502020204030204" pitchFamily="34" charset="0"/>
                        </a:rPr>
                        <a:t>: Update KYC Information</a:t>
                      </a:r>
                    </a:p>
                    <a:p>
                      <a:r>
                        <a:rPr lang="en-US" sz="1300" b="1" dirty="0">
                          <a:latin typeface="Calibri" panose="020F0502020204030204" pitchFamily="34" charset="0"/>
                          <a:cs typeface="Calibri" panose="020F0502020204030204" pitchFamily="34" charset="0"/>
                        </a:rPr>
                        <a:t>Actor: </a:t>
                      </a:r>
                      <a:r>
                        <a:rPr lang="en-US" sz="1300" dirty="0">
                          <a:latin typeface="Calibri" panose="020F0502020204030204" pitchFamily="34" charset="0"/>
                          <a:cs typeface="Calibri" panose="020F0502020204030204" pitchFamily="34" charset="0"/>
                        </a:rPr>
                        <a:t>User</a:t>
                      </a:r>
                    </a:p>
                    <a:p>
                      <a:r>
                        <a:rPr lang="en-US" sz="1300" b="1" dirty="0">
                          <a:latin typeface="Calibri" panose="020F0502020204030204" pitchFamily="34" charset="0"/>
                          <a:cs typeface="Calibri" panose="020F0502020204030204" pitchFamily="34" charset="0"/>
                        </a:rPr>
                        <a:t>Overview</a:t>
                      </a:r>
                      <a:r>
                        <a:rPr lang="en-US" sz="1300" dirty="0">
                          <a:latin typeface="Calibri" panose="020F0502020204030204" pitchFamily="34" charset="0"/>
                          <a:cs typeface="Calibri" panose="020F0502020204030204" pitchFamily="34" charset="0"/>
                        </a:rPr>
                        <a:t>: The user needs to update their KYC (Know Your Customer) information on the platform for compliance purposes.</a:t>
                      </a:r>
                    </a:p>
                    <a:p>
                      <a:r>
                        <a:rPr lang="en-US" sz="1300" b="1" dirty="0">
                          <a:latin typeface="Calibri" panose="020F0502020204030204" pitchFamily="34" charset="0"/>
                          <a:cs typeface="Calibri" panose="020F0502020204030204" pitchFamily="34" charset="0"/>
                        </a:rPr>
                        <a:t>Subject Area</a:t>
                      </a:r>
                      <a:r>
                        <a:rPr lang="en-US" sz="1300" dirty="0">
                          <a:latin typeface="Calibri" panose="020F0502020204030204" pitchFamily="34" charset="0"/>
                          <a:cs typeface="Calibri" panose="020F0502020204030204" pitchFamily="34" charset="0"/>
                        </a:rPr>
                        <a:t>: User Profile</a:t>
                      </a:r>
                    </a:p>
                    <a:p>
                      <a:r>
                        <a:rPr lang="en-US" sz="1300" b="1" dirty="0">
                          <a:latin typeface="Calibri" panose="020F0502020204030204" pitchFamily="34" charset="0"/>
                          <a:cs typeface="Calibri" panose="020F0502020204030204" pitchFamily="34" charset="0"/>
                        </a:rPr>
                        <a:t>Trigger: </a:t>
                      </a:r>
                      <a:r>
                        <a:rPr lang="en-US" sz="1300" dirty="0">
                          <a:latin typeface="Calibri" panose="020F0502020204030204" pitchFamily="34" charset="0"/>
                          <a:cs typeface="Calibri" panose="020F0502020204030204" pitchFamily="34" charset="0"/>
                        </a:rPr>
                        <a:t>User clicks on the profile button and selects KYC update.</a:t>
                      </a:r>
                    </a:p>
                    <a:p>
                      <a:r>
                        <a:rPr lang="en-US" sz="1300" dirty="0">
                          <a:latin typeface="Calibri" panose="020F0502020204030204" pitchFamily="34" charset="0"/>
                          <a:cs typeface="Calibri" panose="020F0502020204030204" pitchFamily="34" charset="0"/>
                        </a:rPr>
                        <a:t>Precondition: User is logged in and wants to update their KYC information.</a:t>
                      </a:r>
                    </a:p>
                    <a:p>
                      <a:r>
                        <a:rPr lang="en-US" sz="1300" b="1" dirty="0">
                          <a:latin typeface="Calibri" panose="020F0502020204030204" pitchFamily="34" charset="0"/>
                          <a:cs typeface="Calibri" panose="020F0502020204030204" pitchFamily="34" charset="0"/>
                        </a:rPr>
                        <a:t>Basic Flow:</a:t>
                      </a:r>
                    </a:p>
                    <a:p>
                      <a:pPr marL="628650" lvl="1" indent="-171450">
                        <a:buFont typeface="Arial" panose="020B0604020202020204" pitchFamily="34" charset="0"/>
                        <a:buChar char="•"/>
                      </a:pPr>
                      <a:r>
                        <a:rPr lang="en-US" sz="1300" dirty="0">
                          <a:latin typeface="Calibri" panose="020F0502020204030204" pitchFamily="34" charset="0"/>
                          <a:cs typeface="Calibri" panose="020F0502020204030204" pitchFamily="34" charset="0"/>
                        </a:rPr>
                        <a:t>User clicks on the profile button.</a:t>
                      </a:r>
                    </a:p>
                    <a:p>
                      <a:pPr marL="628650" lvl="1" indent="-171450">
                        <a:buFont typeface="Arial" panose="020B0604020202020204" pitchFamily="34" charset="0"/>
                        <a:buChar char="•"/>
                      </a:pPr>
                      <a:r>
                        <a:rPr lang="en-US" sz="1300" dirty="0">
                          <a:latin typeface="Calibri" panose="020F0502020204030204" pitchFamily="34" charset="0"/>
                          <a:cs typeface="Calibri" panose="020F0502020204030204" pitchFamily="34" charset="0"/>
                        </a:rPr>
                        <a:t>User provides updated email, phone number, and uploads the required KYC documents.</a:t>
                      </a:r>
                    </a:p>
                    <a:p>
                      <a:pPr marL="628650" lvl="1" indent="-171450">
                        <a:buFont typeface="Arial" panose="020B0604020202020204" pitchFamily="34" charset="0"/>
                        <a:buChar char="•"/>
                      </a:pPr>
                      <a:r>
                        <a:rPr lang="en-US" sz="1300" dirty="0">
                          <a:latin typeface="Calibri" panose="020F0502020204030204" pitchFamily="34" charset="0"/>
                          <a:cs typeface="Calibri" panose="020F0502020204030204" pitchFamily="34" charset="0"/>
                        </a:rPr>
                        <a:t>Confirms the changes.</a:t>
                      </a:r>
                    </a:p>
                    <a:p>
                      <a:r>
                        <a:rPr lang="en-US" sz="1300" b="1" dirty="0">
                          <a:latin typeface="Calibri" panose="020F0502020204030204" pitchFamily="34" charset="0"/>
                          <a:cs typeface="Calibri" panose="020F0502020204030204" pitchFamily="34" charset="0"/>
                        </a:rPr>
                        <a:t>Alternate Flow 1:</a:t>
                      </a:r>
                    </a:p>
                    <a:p>
                      <a:pPr marL="628650" lvl="1" indent="-171450">
                        <a:buFont typeface="Arial" panose="020B0604020202020204" pitchFamily="34" charset="0"/>
                        <a:buChar char="•"/>
                      </a:pPr>
                      <a:r>
                        <a:rPr lang="en-US" sz="1300" dirty="0">
                          <a:latin typeface="Calibri" panose="020F0502020204030204" pitchFamily="34" charset="0"/>
                          <a:cs typeface="Calibri" panose="020F0502020204030204" pitchFamily="34" charset="0"/>
                        </a:rPr>
                        <a:t>If the uploaded KYC document is rejected, the system provides details on the issue, and the user is prompted to re-upload.</a:t>
                      </a:r>
                    </a:p>
                    <a:p>
                      <a:r>
                        <a:rPr lang="en-US" sz="1300" b="1" dirty="0">
                          <a:latin typeface="Calibri" panose="020F0502020204030204" pitchFamily="34" charset="0"/>
                          <a:cs typeface="Calibri" panose="020F0502020204030204" pitchFamily="34" charset="0"/>
                        </a:rPr>
                        <a:t>Alternate Flow 2:</a:t>
                      </a:r>
                    </a:p>
                    <a:p>
                      <a:pPr marL="628650" lvl="1" indent="-171450">
                        <a:buFont typeface="Arial" panose="020B0604020202020204" pitchFamily="34" charset="0"/>
                        <a:buChar char="•"/>
                      </a:pPr>
                      <a:r>
                        <a:rPr lang="en-US" sz="1300" dirty="0">
                          <a:latin typeface="Calibri" panose="020F0502020204030204" pitchFamily="34" charset="0"/>
                          <a:cs typeface="Calibri" panose="020F0502020204030204" pitchFamily="34" charset="0"/>
                        </a:rPr>
                        <a:t>If the user cancels the KYC update midway, the system retains the existing information.</a:t>
                      </a:r>
                    </a:p>
                    <a:p>
                      <a:r>
                        <a:rPr lang="en-US" sz="1300" b="1" dirty="0">
                          <a:latin typeface="Calibri" panose="020F0502020204030204" pitchFamily="34" charset="0"/>
                          <a:cs typeface="Calibri" panose="020F0502020204030204" pitchFamily="34" charset="0"/>
                        </a:rPr>
                        <a:t>Post Condition: </a:t>
                      </a:r>
                      <a:r>
                        <a:rPr lang="en-US" sz="1300" dirty="0">
                          <a:latin typeface="Calibri" panose="020F0502020204030204" pitchFamily="34" charset="0"/>
                          <a:cs typeface="Calibri" panose="020F0502020204030204" pitchFamily="34" charset="0"/>
                        </a:rPr>
                        <a:t>Updated KYC information is recorded and verified by the platform.</a:t>
                      </a:r>
                    </a:p>
                  </a:txBody>
                  <a:tcPr/>
                </a:tc>
                <a:extLst>
                  <a:ext uri="{0D108BD9-81ED-4DB2-BD59-A6C34878D82A}">
                    <a16:rowId xmlns:a16="http://schemas.microsoft.com/office/drawing/2014/main" val="1338978597"/>
                  </a:ext>
                </a:extLst>
              </a:tr>
            </a:tbl>
          </a:graphicData>
        </a:graphic>
      </p:graphicFrame>
    </p:spTree>
    <p:extLst>
      <p:ext uri="{BB962C8B-B14F-4D97-AF65-F5344CB8AC3E}">
        <p14:creationId xmlns:p14="http://schemas.microsoft.com/office/powerpoint/2010/main" val="1245100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5F32836-6F88-594B-D12E-9D878AEE6B1B}"/>
              </a:ext>
            </a:extLst>
          </p:cNvPr>
          <p:cNvGraphicFramePr>
            <a:graphicFrameLocks noChangeAspect="1"/>
          </p:cNvGraphicFramePr>
          <p:nvPr>
            <p:custDataLst>
              <p:tags r:id="rId1"/>
            </p:custDataLst>
            <p:extLst>
              <p:ext uri="{D42A27DB-BD31-4B8C-83A1-F6EECF244321}">
                <p14:modId xmlns:p14="http://schemas.microsoft.com/office/powerpoint/2010/main" val="55475383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349E848-05C7-2F6F-2D92-8E8453ADE6E3}"/>
              </a:ext>
            </a:extLst>
          </p:cNvPr>
          <p:cNvSpPr>
            <a:spLocks noGrp="1"/>
          </p:cNvSpPr>
          <p:nvPr>
            <p:ph type="title"/>
          </p:nvPr>
        </p:nvSpPr>
        <p:spPr/>
        <p:txBody>
          <a:bodyPr vert="horz"/>
          <a:lstStyle/>
          <a:p>
            <a:r>
              <a:rPr lang="en-US" b="1" dirty="0">
                <a:latin typeface="Times New Roman"/>
                <a:cs typeface="Times New Roman"/>
              </a:rPr>
              <a:t>MIDDLEWEIGHT Use cases</a:t>
            </a:r>
            <a:endParaRPr lang="en-US" dirty="0">
              <a:latin typeface="Times New Roman"/>
              <a:cs typeface="Times New Roman"/>
            </a:endParaRPr>
          </a:p>
          <a:p>
            <a:endParaRPr lang="en-US" dirty="0"/>
          </a:p>
        </p:txBody>
      </p:sp>
      <p:graphicFrame>
        <p:nvGraphicFramePr>
          <p:cNvPr id="11" name="Content Placeholder 10">
            <a:extLst>
              <a:ext uri="{FF2B5EF4-FFF2-40B4-BE49-F238E27FC236}">
                <a16:creationId xmlns:a16="http://schemas.microsoft.com/office/drawing/2014/main" id="{DE523762-6F76-6772-50BE-7AE4033075E0}"/>
              </a:ext>
            </a:extLst>
          </p:cNvPr>
          <p:cNvGraphicFramePr>
            <a:graphicFrameLocks noGrp="1"/>
          </p:cNvGraphicFramePr>
          <p:nvPr>
            <p:ph idx="1"/>
            <p:extLst>
              <p:ext uri="{D42A27DB-BD31-4B8C-83A1-F6EECF244321}">
                <p14:modId xmlns:p14="http://schemas.microsoft.com/office/powerpoint/2010/main" val="3286392471"/>
              </p:ext>
            </p:extLst>
          </p:nvPr>
        </p:nvGraphicFramePr>
        <p:xfrm>
          <a:off x="1450975" y="1776845"/>
          <a:ext cx="9604374" cy="3901960"/>
        </p:xfrm>
        <a:graphic>
          <a:graphicData uri="http://schemas.openxmlformats.org/drawingml/2006/table">
            <a:tbl>
              <a:tblPr firstRow="1" bandRow="1">
                <a:tableStyleId>{5C22544A-7EE6-4342-B048-85BDC9FD1C3A}</a:tableStyleId>
              </a:tblPr>
              <a:tblGrid>
                <a:gridCol w="4802187">
                  <a:extLst>
                    <a:ext uri="{9D8B030D-6E8A-4147-A177-3AD203B41FA5}">
                      <a16:colId xmlns:a16="http://schemas.microsoft.com/office/drawing/2014/main" val="3915019403"/>
                    </a:ext>
                  </a:extLst>
                </a:gridCol>
                <a:gridCol w="4802187">
                  <a:extLst>
                    <a:ext uri="{9D8B030D-6E8A-4147-A177-3AD203B41FA5}">
                      <a16:colId xmlns:a16="http://schemas.microsoft.com/office/drawing/2014/main" val="2961648734"/>
                    </a:ext>
                  </a:extLst>
                </a:gridCol>
              </a:tblGrid>
              <a:tr h="395067">
                <a:tc>
                  <a:txBody>
                    <a:bodyPr/>
                    <a:lstStyle/>
                    <a:p>
                      <a:pPr algn="just"/>
                      <a:r>
                        <a:rPr lang="en-US" dirty="0"/>
                        <a:t>USE CASE 3</a:t>
                      </a:r>
                    </a:p>
                  </a:txBody>
                  <a:tcPr/>
                </a:tc>
                <a:tc>
                  <a:txBody>
                    <a:bodyPr/>
                    <a:lstStyle/>
                    <a:p>
                      <a:pPr algn="just"/>
                      <a:r>
                        <a:rPr lang="en-US" dirty="0"/>
                        <a:t>USE CASE 4</a:t>
                      </a:r>
                    </a:p>
                  </a:txBody>
                  <a:tcPr/>
                </a:tc>
                <a:extLst>
                  <a:ext uri="{0D108BD9-81ED-4DB2-BD59-A6C34878D82A}">
                    <a16:rowId xmlns:a16="http://schemas.microsoft.com/office/drawing/2014/main" val="4064243563"/>
                  </a:ext>
                </a:extLst>
              </a:tr>
              <a:tr h="3506893">
                <a:tc>
                  <a:txBody>
                    <a:bodyPr/>
                    <a:lstStyle/>
                    <a:p>
                      <a:pPr algn="just"/>
                      <a:r>
                        <a:rPr lang="en-US" sz="1400" b="1" dirty="0">
                          <a:latin typeface="Calibri" panose="020F0502020204030204" pitchFamily="34" charset="0"/>
                          <a:cs typeface="Calibri" panose="020F0502020204030204" pitchFamily="34" charset="0"/>
                        </a:rPr>
                        <a:t>Title: </a:t>
                      </a:r>
                      <a:r>
                        <a:rPr lang="en-US" sz="1400" dirty="0">
                          <a:latin typeface="Calibri" panose="020F0502020204030204" pitchFamily="34" charset="0"/>
                          <a:cs typeface="Calibri" panose="020F0502020204030204" pitchFamily="34" charset="0"/>
                        </a:rPr>
                        <a:t>Add Cryptocurrency to Watchlist</a:t>
                      </a:r>
                    </a:p>
                    <a:p>
                      <a:pPr algn="just"/>
                      <a:r>
                        <a:rPr lang="en-US" sz="1400" b="1" dirty="0">
                          <a:latin typeface="Calibri" panose="020F0502020204030204" pitchFamily="34" charset="0"/>
                          <a:cs typeface="Calibri" panose="020F0502020204030204" pitchFamily="34" charset="0"/>
                        </a:rPr>
                        <a:t>Actor: </a:t>
                      </a:r>
                      <a:r>
                        <a:rPr lang="en-US" sz="1400" dirty="0">
                          <a:latin typeface="Calibri" panose="020F0502020204030204" pitchFamily="34" charset="0"/>
                          <a:cs typeface="Calibri" panose="020F0502020204030204" pitchFamily="34" charset="0"/>
                        </a:rPr>
                        <a:t>Trader</a:t>
                      </a:r>
                    </a:p>
                    <a:p>
                      <a:pPr algn="just"/>
                      <a:r>
                        <a:rPr lang="en-US" sz="1400" b="1" dirty="0">
                          <a:latin typeface="Calibri" panose="020F0502020204030204" pitchFamily="34" charset="0"/>
                          <a:cs typeface="Calibri" panose="020F0502020204030204" pitchFamily="34" charset="0"/>
                        </a:rPr>
                        <a:t>Basic Flow:</a:t>
                      </a:r>
                    </a:p>
                    <a:p>
                      <a:pPr marL="285750" indent="-2857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Trader navigates to the trading dashboard.</a:t>
                      </a:r>
                    </a:p>
                    <a:p>
                      <a:pPr marL="285750" indent="-2857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Selects a specific cryptocurrency.</a:t>
                      </a:r>
                    </a:p>
                    <a:p>
                      <a:pPr marL="285750" indent="-2857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Chooses the "Add to Watchlist" option.</a:t>
                      </a:r>
                    </a:p>
                    <a:p>
                      <a:pPr marL="285750" indent="-2857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The system adds the selected cryptocurrency to the trader's watchlist.</a:t>
                      </a:r>
                    </a:p>
                    <a:p>
                      <a:pPr algn="just"/>
                      <a:r>
                        <a:rPr lang="en-US" sz="1400" b="1" dirty="0">
                          <a:latin typeface="Calibri" panose="020F0502020204030204" pitchFamily="34" charset="0"/>
                          <a:cs typeface="Calibri" panose="020F0502020204030204" pitchFamily="34" charset="0"/>
                        </a:rPr>
                        <a:t>Alternate Flow 1:</a:t>
                      </a:r>
                    </a:p>
                    <a:p>
                      <a:pPr marL="285750" indent="-2857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If the selected cryptocurrency is not available, the system notifies the trader and suggests alternatives.</a:t>
                      </a:r>
                    </a:p>
                    <a:p>
                      <a:pPr algn="just"/>
                      <a:r>
                        <a:rPr lang="en-US" sz="1400" b="1" dirty="0">
                          <a:latin typeface="Calibri" panose="020F0502020204030204" pitchFamily="34" charset="0"/>
                          <a:cs typeface="Calibri" panose="020F0502020204030204" pitchFamily="34" charset="0"/>
                        </a:rPr>
                        <a:t>Alternate Flow 2:</a:t>
                      </a:r>
                    </a:p>
                    <a:p>
                      <a:pPr marL="285750" indent="-2857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If the trader attempts to add a cryptocurrency already in the watchlist, the system prompts for confirmation to avoid duplicates.</a:t>
                      </a:r>
                    </a:p>
                  </a:txBody>
                  <a:tcPr/>
                </a:tc>
                <a:tc>
                  <a:txBody>
                    <a:bodyPr/>
                    <a:lstStyle/>
                    <a:p>
                      <a:pPr algn="just"/>
                      <a:r>
                        <a:rPr lang="en-US" sz="1400" b="1" dirty="0">
                          <a:latin typeface="Calibri" panose="020F0502020204030204" pitchFamily="34" charset="0"/>
                          <a:cs typeface="Calibri" panose="020F0502020204030204" pitchFamily="34" charset="0"/>
                        </a:rPr>
                        <a:t>Title</a:t>
                      </a:r>
                      <a:r>
                        <a:rPr lang="en-US" sz="1400" dirty="0">
                          <a:latin typeface="Calibri" panose="020F0502020204030204" pitchFamily="34" charset="0"/>
                          <a:cs typeface="Calibri" panose="020F0502020204030204" pitchFamily="34" charset="0"/>
                        </a:rPr>
                        <a:t>: Withdraw Funds</a:t>
                      </a:r>
                    </a:p>
                    <a:p>
                      <a:pPr algn="just"/>
                      <a:r>
                        <a:rPr lang="en-US" sz="1400" b="1" dirty="0">
                          <a:latin typeface="Calibri" panose="020F0502020204030204" pitchFamily="34" charset="0"/>
                          <a:cs typeface="Calibri" panose="020F0502020204030204" pitchFamily="34" charset="0"/>
                        </a:rPr>
                        <a:t>Actor</a:t>
                      </a:r>
                      <a:r>
                        <a:rPr lang="en-US" sz="1400" dirty="0">
                          <a:latin typeface="Calibri" panose="020F0502020204030204" pitchFamily="34" charset="0"/>
                          <a:cs typeface="Calibri" panose="020F0502020204030204" pitchFamily="34" charset="0"/>
                        </a:rPr>
                        <a:t>: Trader</a:t>
                      </a:r>
                    </a:p>
                    <a:p>
                      <a:pPr algn="just"/>
                      <a:r>
                        <a:rPr lang="en-US" sz="1400" b="1" dirty="0">
                          <a:latin typeface="Calibri" panose="020F0502020204030204" pitchFamily="34" charset="0"/>
                          <a:cs typeface="Calibri" panose="020F0502020204030204" pitchFamily="34" charset="0"/>
                        </a:rPr>
                        <a:t>Basic Flow:</a:t>
                      </a:r>
                    </a:p>
                    <a:p>
                      <a:pPr marL="285750" indent="-2857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Trader navigates to the funds management section.</a:t>
                      </a:r>
                    </a:p>
                    <a:p>
                      <a:pPr marL="285750" indent="-2857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Selects the "Withdraw Funds" option.</a:t>
                      </a:r>
                    </a:p>
                    <a:p>
                      <a:pPr marL="285750" indent="-2857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Inputs the withdrawal amount and withdrawal destination details.</a:t>
                      </a:r>
                    </a:p>
                    <a:p>
                      <a:pPr marL="285750" indent="-2857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Confirms the withdrawal request.</a:t>
                      </a:r>
                    </a:p>
                    <a:p>
                      <a:pPr algn="just"/>
                      <a:r>
                        <a:rPr lang="en-US" sz="1400" b="1" dirty="0">
                          <a:latin typeface="Calibri" panose="020F0502020204030204" pitchFamily="34" charset="0"/>
                          <a:cs typeface="Calibri" panose="020F0502020204030204" pitchFamily="34" charset="0"/>
                        </a:rPr>
                        <a:t>Alternate Flow 1:</a:t>
                      </a:r>
                    </a:p>
                    <a:p>
                      <a:pPr algn="just"/>
                      <a:r>
                        <a:rPr lang="en-US" sz="1400" dirty="0">
                          <a:latin typeface="Calibri" panose="020F0502020204030204" pitchFamily="34" charset="0"/>
                          <a:cs typeface="Calibri" panose="020F0502020204030204" pitchFamily="34" charset="0"/>
                        </a:rPr>
                        <a:t>If the withdrawal amount exceeds the available balance, the system prompts the trader to enter a valid amount.</a:t>
                      </a:r>
                    </a:p>
                    <a:p>
                      <a:pPr algn="just"/>
                      <a:r>
                        <a:rPr lang="en-US" sz="1400" b="1" dirty="0">
                          <a:latin typeface="Calibri" panose="020F0502020204030204" pitchFamily="34" charset="0"/>
                          <a:cs typeface="Calibri" panose="020F0502020204030204" pitchFamily="34" charset="0"/>
                        </a:rPr>
                        <a:t>Alternate Flow 2:</a:t>
                      </a:r>
                    </a:p>
                    <a:p>
                      <a:pPr algn="just"/>
                      <a:r>
                        <a:rPr lang="en-US" sz="1400" dirty="0">
                          <a:latin typeface="Calibri" panose="020F0502020204030204" pitchFamily="34" charset="0"/>
                          <a:cs typeface="Calibri" panose="020F0502020204030204" pitchFamily="34" charset="0"/>
                        </a:rPr>
                        <a:t>If the withdrawal destination details are incomplete or incorrect, the system prompts the trader to provide accurate information.</a:t>
                      </a:r>
                    </a:p>
                  </a:txBody>
                  <a:tcPr/>
                </a:tc>
                <a:extLst>
                  <a:ext uri="{0D108BD9-81ED-4DB2-BD59-A6C34878D82A}">
                    <a16:rowId xmlns:a16="http://schemas.microsoft.com/office/drawing/2014/main" val="3733507182"/>
                  </a:ext>
                </a:extLst>
              </a:tr>
            </a:tbl>
          </a:graphicData>
        </a:graphic>
      </p:graphicFrame>
    </p:spTree>
    <p:extLst>
      <p:ext uri="{BB962C8B-B14F-4D97-AF65-F5344CB8AC3E}">
        <p14:creationId xmlns:p14="http://schemas.microsoft.com/office/powerpoint/2010/main" val="927428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8B222F8-CAAF-05F3-AF9A-FB0093F534E2}"/>
              </a:ext>
            </a:extLst>
          </p:cNvPr>
          <p:cNvGraphicFramePr>
            <a:graphicFrameLocks noChangeAspect="1"/>
          </p:cNvGraphicFramePr>
          <p:nvPr>
            <p:custDataLst>
              <p:tags r:id="rId1"/>
            </p:custDataLst>
            <p:extLst>
              <p:ext uri="{D42A27DB-BD31-4B8C-83A1-F6EECF244321}">
                <p14:modId xmlns:p14="http://schemas.microsoft.com/office/powerpoint/2010/main" val="16413963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useBgFill="1">
        <p:nvSpPr>
          <p:cNvPr id="9" name="Rectangle 8">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E9EFE6E2-D693-D92F-A22E-D019FB01C374}"/>
              </a:ext>
            </a:extLst>
          </p:cNvPr>
          <p:cNvSpPr>
            <a:spLocks noGrp="1"/>
          </p:cNvSpPr>
          <p:nvPr>
            <p:ph type="title"/>
          </p:nvPr>
        </p:nvSpPr>
        <p:spPr>
          <a:xfrm>
            <a:off x="1451579" y="2303047"/>
            <a:ext cx="3272093" cy="2674198"/>
          </a:xfrm>
        </p:spPr>
        <p:txBody>
          <a:bodyPr vert="horz" anchor="t">
            <a:normAutofit/>
          </a:bodyPr>
          <a:lstStyle/>
          <a:p>
            <a:r>
              <a:rPr lang="en-US">
                <a:latin typeface="Times New Roman"/>
                <a:ea typeface="+mj-lt"/>
                <a:cs typeface="+mj-lt"/>
              </a:rPr>
              <a:t>Overview</a:t>
            </a:r>
            <a:endParaRPr lang="en-US">
              <a:latin typeface="Times New Roman"/>
              <a:cs typeface="Times New Roman"/>
            </a:endParaRPr>
          </a:p>
          <a:p>
            <a:endParaRPr lang="en-US"/>
          </a:p>
        </p:txBody>
      </p:sp>
      <p:cxnSp>
        <p:nvCxnSpPr>
          <p:cNvPr id="13" name="Straight Connector 12">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17" name="Picture 16">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8A1A491-A324-1305-065D-41574E11118B}"/>
              </a:ext>
            </a:extLst>
          </p:cNvPr>
          <p:cNvGraphicFramePr>
            <a:graphicFrameLocks noGrp="1"/>
          </p:cNvGraphicFramePr>
          <p:nvPr>
            <p:ph idx="1"/>
            <p:extLst>
              <p:ext uri="{D42A27DB-BD31-4B8C-83A1-F6EECF244321}">
                <p14:modId xmlns:p14="http://schemas.microsoft.com/office/powerpoint/2010/main" val="1973724718"/>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475369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7386D59-5D8B-B450-F155-EED62859637E}"/>
              </a:ext>
            </a:extLst>
          </p:cNvPr>
          <p:cNvGraphicFramePr>
            <a:graphicFrameLocks noChangeAspect="1"/>
          </p:cNvGraphicFramePr>
          <p:nvPr>
            <p:custDataLst>
              <p:tags r:id="rId1"/>
            </p:custDataLst>
            <p:extLst>
              <p:ext uri="{D42A27DB-BD31-4B8C-83A1-F6EECF244321}">
                <p14:modId xmlns:p14="http://schemas.microsoft.com/office/powerpoint/2010/main" val="340950461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345A4F3-3593-43C0-98F9-62CABAA841FF}"/>
              </a:ext>
            </a:extLst>
          </p:cNvPr>
          <p:cNvSpPr>
            <a:spLocks noGrp="1"/>
          </p:cNvSpPr>
          <p:nvPr>
            <p:ph type="title"/>
          </p:nvPr>
        </p:nvSpPr>
        <p:spPr>
          <a:xfrm>
            <a:off x="1451579" y="804519"/>
            <a:ext cx="9603275" cy="1049235"/>
          </a:xfrm>
        </p:spPr>
        <p:txBody>
          <a:bodyPr vert="horz">
            <a:normAutofit/>
          </a:bodyPr>
          <a:lstStyle/>
          <a:p>
            <a:r>
              <a:rPr lang="en-US" b="1" i="0" dirty="0">
                <a:effectLst/>
                <a:latin typeface="Times New Roman" panose="02020603050405020304" pitchFamily="18" charset="0"/>
                <a:cs typeface="Times New Roman" panose="02020603050405020304" pitchFamily="18" charset="0"/>
              </a:rPr>
              <a:t>Persona 1: Novice Investor - Emma</a:t>
            </a:r>
            <a:br>
              <a:rPr lang="en-US" b="1" i="0">
                <a:effectLst/>
                <a:latin typeface="Söhne"/>
              </a:rPr>
            </a:br>
            <a:endParaRPr lang="en-US" dirty="0"/>
          </a:p>
        </p:txBody>
      </p:sp>
      <p:sp>
        <p:nvSpPr>
          <p:cNvPr id="3" name="Content Placeholder 2">
            <a:extLst>
              <a:ext uri="{FF2B5EF4-FFF2-40B4-BE49-F238E27FC236}">
                <a16:creationId xmlns:a16="http://schemas.microsoft.com/office/drawing/2014/main" id="{C8926389-448E-7018-470C-9BC6E09E2CBF}"/>
              </a:ext>
            </a:extLst>
          </p:cNvPr>
          <p:cNvSpPr>
            <a:spLocks noGrp="1"/>
          </p:cNvSpPr>
          <p:nvPr>
            <p:ph idx="1"/>
          </p:nvPr>
        </p:nvSpPr>
        <p:spPr>
          <a:xfrm>
            <a:off x="1451579" y="2015732"/>
            <a:ext cx="9603275" cy="3450613"/>
          </a:xfrm>
        </p:spPr>
        <p:txBody>
          <a:bodyPr>
            <a:normAutofit/>
          </a:bodyPr>
          <a:lstStyle/>
          <a:p>
            <a:pPr marL="0" indent="0">
              <a:lnSpc>
                <a:spcPct val="110000"/>
              </a:lnSpc>
              <a:buNone/>
            </a:pPr>
            <a:r>
              <a:rPr lang="en-US" b="1" i="0" dirty="0">
                <a:effectLst/>
                <a:latin typeface="Times New Roman" panose="02020603050405020304" pitchFamily="18" charset="0"/>
                <a:cs typeface="Times New Roman" panose="02020603050405020304" pitchFamily="18" charset="0"/>
              </a:rPr>
              <a:t>Background</a:t>
            </a:r>
            <a:endParaRPr lang="en-US" b="0" i="0" dirty="0">
              <a:effectLst/>
              <a:latin typeface="Times New Roman" panose="02020603050405020304" pitchFamily="18" charset="0"/>
              <a:cs typeface="Times New Roman" panose="02020603050405020304" pitchFamily="18" charset="0"/>
            </a:endParaRPr>
          </a:p>
          <a:p>
            <a:pPr lvl="1">
              <a:lnSpc>
                <a:spcPct val="110000"/>
              </a:lnSpc>
            </a:pPr>
            <a:r>
              <a:rPr lang="en-US" b="0" i="0" dirty="0">
                <a:effectLst/>
                <a:latin typeface="Times New Roman" panose="02020603050405020304" pitchFamily="18" charset="0"/>
                <a:cs typeface="Times New Roman" panose="02020603050405020304" pitchFamily="18" charset="0"/>
              </a:rPr>
              <a:t>Emma is a 28-year-old marketing professional with little experience in cryptocurrency trading.</a:t>
            </a:r>
          </a:p>
          <a:p>
            <a:pPr lvl="1">
              <a:lnSpc>
                <a:spcPct val="110000"/>
              </a:lnSpc>
            </a:pPr>
            <a:r>
              <a:rPr lang="en-US" b="0" i="0" dirty="0">
                <a:effectLst/>
                <a:latin typeface="Times New Roman" panose="02020603050405020304" pitchFamily="18" charset="0"/>
                <a:cs typeface="Times New Roman" panose="02020603050405020304" pitchFamily="18" charset="0"/>
              </a:rPr>
              <a:t>She heard about the potential profits in the crypto market and decided to start investing but finds the process overwhelming.</a:t>
            </a:r>
          </a:p>
          <a:p>
            <a:pPr marL="0" indent="0">
              <a:lnSpc>
                <a:spcPct val="110000"/>
              </a:lnSpc>
              <a:buNone/>
            </a:pPr>
            <a:r>
              <a:rPr lang="en-US" b="1" i="0" dirty="0">
                <a:effectLst/>
                <a:latin typeface="Times New Roman" panose="02020603050405020304" pitchFamily="18" charset="0"/>
                <a:cs typeface="Times New Roman" panose="02020603050405020304" pitchFamily="18" charset="0"/>
              </a:rPr>
              <a:t>Frustrations</a:t>
            </a:r>
            <a:endParaRPr lang="en-US" b="0" i="0" dirty="0">
              <a:effectLst/>
              <a:latin typeface="Times New Roman" panose="02020603050405020304" pitchFamily="18" charset="0"/>
              <a:cs typeface="Times New Roman" panose="02020603050405020304" pitchFamily="18" charset="0"/>
            </a:endParaRPr>
          </a:p>
          <a:p>
            <a:pPr lvl="1">
              <a:lnSpc>
                <a:spcPct val="110000"/>
              </a:lnSpc>
            </a:pPr>
            <a:r>
              <a:rPr lang="en-US" b="1" i="0" dirty="0">
                <a:effectLst/>
                <a:latin typeface="Times New Roman" panose="02020603050405020304" pitchFamily="18" charset="0"/>
                <a:cs typeface="Times New Roman" panose="02020603050405020304" pitchFamily="18" charset="0"/>
              </a:rPr>
              <a:t>Complexity</a:t>
            </a:r>
            <a:r>
              <a:rPr lang="en-US" b="0" i="0" dirty="0">
                <a:effectLst/>
                <a:latin typeface="Times New Roman" panose="02020603050405020304" pitchFamily="18" charset="0"/>
                <a:cs typeface="Times New Roman" panose="02020603050405020304" pitchFamily="18" charset="0"/>
              </a:rPr>
              <a:t>: Emma finds cryptocurrency trading platforms intimidating and confusing, especially with terms like "wallets," "exchanges," and "private keys."</a:t>
            </a:r>
          </a:p>
          <a:p>
            <a:pPr lvl="1">
              <a:lnSpc>
                <a:spcPct val="110000"/>
              </a:lnSpc>
            </a:pPr>
            <a:r>
              <a:rPr lang="en-US" b="1" i="0" dirty="0">
                <a:effectLst/>
                <a:latin typeface="Times New Roman" panose="02020603050405020304" pitchFamily="18" charset="0"/>
                <a:cs typeface="Times New Roman" panose="02020603050405020304" pitchFamily="18" charset="0"/>
              </a:rPr>
              <a:t>Lack of Guidance</a:t>
            </a:r>
            <a:r>
              <a:rPr lang="en-US" b="0" i="0" dirty="0">
                <a:effectLst/>
                <a:latin typeface="Times New Roman" panose="02020603050405020304" pitchFamily="18" charset="0"/>
                <a:cs typeface="Times New Roman" panose="02020603050405020304" pitchFamily="18" charset="0"/>
              </a:rPr>
              <a:t>: She struggles to find clear guidance on how to get started with investing in cryptocurrencies and often feels lost when trying to navigate the </a:t>
            </a:r>
            <a:r>
              <a:rPr lang="en-US" b="0" i="0" dirty="0" err="1">
                <a:effectLst/>
                <a:latin typeface="Times New Roman" panose="02020603050405020304" pitchFamily="18" charset="0"/>
                <a:cs typeface="Times New Roman" panose="02020603050405020304" pitchFamily="18" charset="0"/>
              </a:rPr>
              <a:t>CoinNexus</a:t>
            </a:r>
            <a:r>
              <a:rPr lang="en-US" b="0" i="0" dirty="0">
                <a:effectLst/>
                <a:latin typeface="Times New Roman" panose="02020603050405020304" pitchFamily="18" charset="0"/>
                <a:cs typeface="Times New Roman" panose="02020603050405020304" pitchFamily="18" charset="0"/>
              </a:rPr>
              <a:t> platform.</a:t>
            </a:r>
          </a:p>
          <a:p>
            <a:pPr>
              <a:lnSpc>
                <a:spcPct val="110000"/>
              </a:lnSpc>
            </a:pPr>
            <a:endParaRPr lang="en-US" sz="1700" dirty="0"/>
          </a:p>
        </p:txBody>
      </p:sp>
    </p:spTree>
    <p:extLst>
      <p:ext uri="{BB962C8B-B14F-4D97-AF65-F5344CB8AC3E}">
        <p14:creationId xmlns:p14="http://schemas.microsoft.com/office/powerpoint/2010/main" val="7035965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BA35004-3001-1117-7095-2971A9A67568}"/>
              </a:ext>
            </a:extLst>
          </p:cNvPr>
          <p:cNvGraphicFramePr>
            <a:graphicFrameLocks noChangeAspect="1"/>
          </p:cNvGraphicFramePr>
          <p:nvPr>
            <p:custDataLst>
              <p:tags r:id="rId1"/>
            </p:custDataLst>
            <p:extLst>
              <p:ext uri="{D42A27DB-BD31-4B8C-83A1-F6EECF244321}">
                <p14:modId xmlns:p14="http://schemas.microsoft.com/office/powerpoint/2010/main" val="417124744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1CE1839-1023-CA80-386D-C48C6EAB89E8}"/>
              </a:ext>
            </a:extLst>
          </p:cNvPr>
          <p:cNvSpPr>
            <a:spLocks noGrp="1"/>
          </p:cNvSpPr>
          <p:nvPr>
            <p:ph type="title"/>
          </p:nvPr>
        </p:nvSpPr>
        <p:spPr>
          <a:xfrm>
            <a:off x="1451579" y="804519"/>
            <a:ext cx="9603275" cy="1049235"/>
          </a:xfrm>
        </p:spPr>
        <p:txBody>
          <a:bodyPr vert="horz">
            <a:normAutofit/>
          </a:bodyPr>
          <a:lstStyle/>
          <a:p>
            <a:r>
              <a:rPr lang="en-US" b="1" dirty="0">
                <a:latin typeface="Times New Roman"/>
                <a:cs typeface="Times New Roman"/>
              </a:rPr>
              <a:t>PERSONA 1: NOVICE INVESTOR - EMMA</a:t>
            </a:r>
            <a:br>
              <a:rPr lang="en-US" b="1" dirty="0">
                <a:latin typeface="Times New Roman"/>
                <a:cs typeface="Times New Roman"/>
              </a:rPr>
            </a:br>
            <a:endParaRPr lang="en-US" dirty="0">
              <a:ea typeface="+mj-lt"/>
              <a:cs typeface="+mj-lt"/>
            </a:endParaRPr>
          </a:p>
          <a:p>
            <a:endParaRPr lang="en-US" dirty="0"/>
          </a:p>
        </p:txBody>
      </p:sp>
      <p:sp>
        <p:nvSpPr>
          <p:cNvPr id="3" name="Content Placeholder 2">
            <a:extLst>
              <a:ext uri="{FF2B5EF4-FFF2-40B4-BE49-F238E27FC236}">
                <a16:creationId xmlns:a16="http://schemas.microsoft.com/office/drawing/2014/main" id="{807F8AB6-4463-DB31-CF42-66F0E8473E56}"/>
              </a:ext>
            </a:extLst>
          </p:cNvPr>
          <p:cNvSpPr>
            <a:spLocks noGrp="1"/>
          </p:cNvSpPr>
          <p:nvPr>
            <p:ph idx="1"/>
          </p:nvPr>
        </p:nvSpPr>
        <p:spPr>
          <a:xfrm>
            <a:off x="1451579" y="2015732"/>
            <a:ext cx="9603275" cy="3450613"/>
          </a:xfrm>
        </p:spPr>
        <p:txBody>
          <a:bodyPr>
            <a:normAutofit/>
          </a:bodyPr>
          <a:lstStyle/>
          <a:p>
            <a:pPr marL="0" indent="0">
              <a:buNone/>
            </a:pPr>
            <a:r>
              <a:rPr lang="en-US" sz="1800" b="1" i="0" dirty="0">
                <a:effectLst/>
                <a:latin typeface="Times New Roman" panose="02020603050405020304" pitchFamily="18" charset="0"/>
                <a:cs typeface="Times New Roman" panose="02020603050405020304" pitchFamily="18" charset="0"/>
              </a:rPr>
              <a:t>Goals</a:t>
            </a:r>
            <a:endParaRPr lang="en-US" sz="1800" b="0" i="0" dirty="0">
              <a:effectLst/>
              <a:latin typeface="Times New Roman" panose="02020603050405020304" pitchFamily="18" charset="0"/>
              <a:cs typeface="Times New Roman" panose="02020603050405020304" pitchFamily="18" charset="0"/>
            </a:endParaRPr>
          </a:p>
          <a:p>
            <a:pPr lvl="1"/>
            <a:r>
              <a:rPr lang="en-US" b="1" i="0" dirty="0">
                <a:effectLst/>
                <a:latin typeface="Times New Roman" panose="02020603050405020304" pitchFamily="18" charset="0"/>
                <a:cs typeface="Times New Roman" panose="02020603050405020304" pitchFamily="18" charset="0"/>
              </a:rPr>
              <a:t>Education</a:t>
            </a:r>
            <a:r>
              <a:rPr lang="en-US" b="0" i="0" dirty="0">
                <a:effectLst/>
                <a:latin typeface="Times New Roman" panose="02020603050405020304" pitchFamily="18" charset="0"/>
                <a:cs typeface="Times New Roman" panose="02020603050405020304" pitchFamily="18" charset="0"/>
              </a:rPr>
              <a:t>: Emma wants easy-to-understand educational resources and tutorials within </a:t>
            </a:r>
            <a:r>
              <a:rPr lang="en-US" b="0" i="0" dirty="0" err="1">
                <a:effectLst/>
                <a:latin typeface="Times New Roman" panose="02020603050405020304" pitchFamily="18" charset="0"/>
                <a:cs typeface="Times New Roman" panose="02020603050405020304" pitchFamily="18" charset="0"/>
              </a:rPr>
              <a:t>CoinNexus</a:t>
            </a:r>
            <a:r>
              <a:rPr lang="en-US" b="0" i="0" dirty="0">
                <a:effectLst/>
                <a:latin typeface="Times New Roman" panose="02020603050405020304" pitchFamily="18" charset="0"/>
                <a:cs typeface="Times New Roman" panose="02020603050405020304" pitchFamily="18" charset="0"/>
              </a:rPr>
              <a:t> to help her grasp the basics of cryptocurrency trading and investment.</a:t>
            </a:r>
          </a:p>
          <a:p>
            <a:pPr lvl="1"/>
            <a:r>
              <a:rPr lang="en-US" b="1" i="0" dirty="0">
                <a:effectLst/>
                <a:latin typeface="Times New Roman" panose="02020603050405020304" pitchFamily="18" charset="0"/>
                <a:cs typeface="Times New Roman" panose="02020603050405020304" pitchFamily="18" charset="0"/>
              </a:rPr>
              <a:t>Simplicity</a:t>
            </a:r>
            <a:r>
              <a:rPr lang="en-US" b="0" i="0" dirty="0">
                <a:effectLst/>
                <a:latin typeface="Times New Roman" panose="02020603050405020304" pitchFamily="18" charset="0"/>
                <a:cs typeface="Times New Roman" panose="02020603050405020304" pitchFamily="18" charset="0"/>
              </a:rPr>
              <a:t>: She seeks a user-friendly interface with intuitive navigation and straightforward terminology to reduce confusion and make the trading process more accessible.</a:t>
            </a:r>
          </a:p>
          <a:p>
            <a:pPr lvl="1"/>
            <a:r>
              <a:rPr lang="en-US" b="1" i="0" dirty="0">
                <a:effectLst/>
                <a:latin typeface="Times New Roman" panose="02020603050405020304" pitchFamily="18" charset="0"/>
                <a:cs typeface="Times New Roman" panose="02020603050405020304" pitchFamily="18" charset="0"/>
              </a:rPr>
              <a:t>Confidence</a:t>
            </a:r>
            <a:r>
              <a:rPr lang="en-US" b="0" i="0" dirty="0">
                <a:effectLst/>
                <a:latin typeface="Times New Roman" panose="02020603050405020304" pitchFamily="18" charset="0"/>
                <a:cs typeface="Times New Roman" panose="02020603050405020304" pitchFamily="18" charset="0"/>
              </a:rPr>
              <a:t>: Emma aims to gain confidence in her ability to invest in cryptocurrencies wisely and hopes to see gradual progress in her investment portfolio over time.</a:t>
            </a:r>
          </a:p>
          <a:p>
            <a:endParaRPr lang="en-US" dirty="0"/>
          </a:p>
        </p:txBody>
      </p:sp>
    </p:spTree>
    <p:extLst>
      <p:ext uri="{BB962C8B-B14F-4D97-AF65-F5344CB8AC3E}">
        <p14:creationId xmlns:p14="http://schemas.microsoft.com/office/powerpoint/2010/main" val="74489521"/>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A0EC764-237F-BB2A-2EFE-6C7457EC35CD}"/>
              </a:ext>
            </a:extLst>
          </p:cNvPr>
          <p:cNvGraphicFramePr>
            <a:graphicFrameLocks noChangeAspect="1"/>
          </p:cNvGraphicFramePr>
          <p:nvPr>
            <p:custDataLst>
              <p:tags r:id="rId1"/>
            </p:custDataLst>
            <p:extLst>
              <p:ext uri="{D42A27DB-BD31-4B8C-83A1-F6EECF244321}">
                <p14:modId xmlns:p14="http://schemas.microsoft.com/office/powerpoint/2010/main" val="10659759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56C8552-12FC-FA24-2772-053987E903EC}"/>
              </a:ext>
            </a:extLst>
          </p:cNvPr>
          <p:cNvSpPr>
            <a:spLocks noGrp="1"/>
          </p:cNvSpPr>
          <p:nvPr>
            <p:ph type="title"/>
          </p:nvPr>
        </p:nvSpPr>
        <p:spPr>
          <a:xfrm>
            <a:off x="1451579" y="804519"/>
            <a:ext cx="9603275" cy="1049235"/>
          </a:xfrm>
        </p:spPr>
        <p:txBody>
          <a:bodyPr vert="horz">
            <a:normAutofit/>
          </a:bodyPr>
          <a:lstStyle/>
          <a:p>
            <a:r>
              <a:rPr lang="en-US" sz="2200" b="1" i="0" dirty="0">
                <a:effectLst/>
                <a:latin typeface="Times New Roman" panose="02020603050405020304" pitchFamily="18" charset="0"/>
                <a:cs typeface="Times New Roman" panose="02020603050405020304" pitchFamily="18" charset="0"/>
              </a:rPr>
              <a:t>Persona 2: Experienced Trader Seeking Efficiency - Alex</a:t>
            </a:r>
            <a:br>
              <a:rPr lang="en-US" sz="2200" b="1" i="0" dirty="0">
                <a:effectLst/>
                <a:latin typeface="Söhne"/>
              </a:rPr>
            </a:br>
            <a:endParaRPr lang="en-US" sz="2200" dirty="0"/>
          </a:p>
        </p:txBody>
      </p:sp>
      <p:sp>
        <p:nvSpPr>
          <p:cNvPr id="3" name="Content Placeholder 2">
            <a:extLst>
              <a:ext uri="{FF2B5EF4-FFF2-40B4-BE49-F238E27FC236}">
                <a16:creationId xmlns:a16="http://schemas.microsoft.com/office/drawing/2014/main" id="{357701FE-5BC6-81C6-0D36-53EE504BF19F}"/>
              </a:ext>
            </a:extLst>
          </p:cNvPr>
          <p:cNvSpPr>
            <a:spLocks noGrp="1"/>
          </p:cNvSpPr>
          <p:nvPr>
            <p:ph idx="1"/>
          </p:nvPr>
        </p:nvSpPr>
        <p:spPr>
          <a:xfrm>
            <a:off x="1451579" y="2015732"/>
            <a:ext cx="9603275" cy="3450613"/>
          </a:xfrm>
        </p:spPr>
        <p:txBody>
          <a:bodyPr>
            <a:normAutofit lnSpcReduction="10000"/>
          </a:bodyPr>
          <a:lstStyle/>
          <a:p>
            <a:pPr marL="0" indent="0">
              <a:lnSpc>
                <a:spcPct val="110000"/>
              </a:lnSpc>
              <a:buNone/>
            </a:pPr>
            <a:r>
              <a:rPr lang="en-US" sz="1800" b="1" i="0" dirty="0">
                <a:effectLst/>
                <a:latin typeface="Times New Roman" panose="02020603050405020304" pitchFamily="18" charset="0"/>
                <a:cs typeface="Times New Roman" panose="02020603050405020304" pitchFamily="18" charset="0"/>
              </a:rPr>
              <a:t>Background</a:t>
            </a:r>
            <a:endParaRPr lang="en-US" sz="1800" b="0" i="0" dirty="0">
              <a:effectLst/>
              <a:latin typeface="Times New Roman" panose="02020603050405020304" pitchFamily="18" charset="0"/>
              <a:cs typeface="Times New Roman" panose="02020603050405020304" pitchFamily="18" charset="0"/>
            </a:endParaRPr>
          </a:p>
          <a:p>
            <a:pPr lvl="1">
              <a:lnSpc>
                <a:spcPct val="110000"/>
              </a:lnSpc>
            </a:pPr>
            <a:r>
              <a:rPr lang="en-US" b="0" i="0" dirty="0">
                <a:effectLst/>
                <a:latin typeface="Times New Roman" panose="02020603050405020304" pitchFamily="18" charset="0"/>
                <a:cs typeface="Times New Roman" panose="02020603050405020304" pitchFamily="18" charset="0"/>
              </a:rPr>
              <a:t>Alex is a 35-year-old finance professional with several years of experience in cryptocurrency trading.</a:t>
            </a:r>
          </a:p>
          <a:p>
            <a:pPr lvl="1">
              <a:lnSpc>
                <a:spcPct val="110000"/>
              </a:lnSpc>
            </a:pPr>
            <a:r>
              <a:rPr lang="en-US" b="0" i="0" dirty="0">
                <a:effectLst/>
                <a:latin typeface="Times New Roman" panose="02020603050405020304" pitchFamily="18" charset="0"/>
                <a:cs typeface="Times New Roman" panose="02020603050405020304" pitchFamily="18" charset="0"/>
              </a:rPr>
              <a:t>He actively trades cryptocurrencies as part of his investment strategy and relies on </a:t>
            </a:r>
            <a:r>
              <a:rPr lang="en-US" b="0" i="0" dirty="0" err="1">
                <a:effectLst/>
                <a:latin typeface="Times New Roman" panose="02020603050405020304" pitchFamily="18" charset="0"/>
                <a:cs typeface="Times New Roman" panose="02020603050405020304" pitchFamily="18" charset="0"/>
              </a:rPr>
              <a:t>CoinNexus</a:t>
            </a:r>
            <a:r>
              <a:rPr lang="en-US" b="0" i="0" dirty="0">
                <a:effectLst/>
                <a:latin typeface="Times New Roman" panose="02020603050405020304" pitchFamily="18" charset="0"/>
                <a:cs typeface="Times New Roman" panose="02020603050405020304" pitchFamily="18" charset="0"/>
              </a:rPr>
              <a:t> for executing trades and managing his portfolio.</a:t>
            </a:r>
          </a:p>
          <a:p>
            <a:pPr marL="0" indent="0">
              <a:lnSpc>
                <a:spcPct val="110000"/>
              </a:lnSpc>
              <a:buNone/>
            </a:pPr>
            <a:r>
              <a:rPr lang="en-US" sz="1800" b="1" i="0" dirty="0">
                <a:effectLst/>
                <a:latin typeface="Times New Roman" panose="02020603050405020304" pitchFamily="18" charset="0"/>
                <a:cs typeface="Times New Roman" panose="02020603050405020304" pitchFamily="18" charset="0"/>
              </a:rPr>
              <a:t>Frustrations</a:t>
            </a:r>
            <a:endParaRPr lang="en-US" sz="1800" b="0" i="0" dirty="0">
              <a:effectLst/>
              <a:latin typeface="Times New Roman" panose="02020603050405020304" pitchFamily="18" charset="0"/>
              <a:cs typeface="Times New Roman" panose="02020603050405020304" pitchFamily="18" charset="0"/>
            </a:endParaRPr>
          </a:p>
          <a:p>
            <a:pPr lvl="1">
              <a:lnSpc>
                <a:spcPct val="110000"/>
              </a:lnSpc>
            </a:pPr>
            <a:r>
              <a:rPr lang="en-US" b="1" i="0" dirty="0">
                <a:effectLst/>
                <a:latin typeface="Times New Roman" panose="02020603050405020304" pitchFamily="18" charset="0"/>
                <a:cs typeface="Times New Roman" panose="02020603050405020304" pitchFamily="18" charset="0"/>
              </a:rPr>
              <a:t>Lack of Advanced Features</a:t>
            </a:r>
            <a:r>
              <a:rPr lang="en-US" b="0" i="0" dirty="0">
                <a:effectLst/>
                <a:latin typeface="Times New Roman" panose="02020603050405020304" pitchFamily="18" charset="0"/>
                <a:cs typeface="Times New Roman" panose="02020603050405020304" pitchFamily="18" charset="0"/>
              </a:rPr>
              <a:t>: Alex feels limited by the lack of advanced trading features and tools on </a:t>
            </a:r>
            <a:r>
              <a:rPr lang="en-US" b="0" i="0" dirty="0" err="1">
                <a:effectLst/>
                <a:latin typeface="Times New Roman" panose="02020603050405020304" pitchFamily="18" charset="0"/>
                <a:cs typeface="Times New Roman" panose="02020603050405020304" pitchFamily="18" charset="0"/>
              </a:rPr>
              <a:t>CoinNexus</a:t>
            </a:r>
            <a:r>
              <a:rPr lang="en-US" b="0" i="0" dirty="0">
                <a:effectLst/>
                <a:latin typeface="Times New Roman" panose="02020603050405020304" pitchFamily="18" charset="0"/>
                <a:cs typeface="Times New Roman" panose="02020603050405020304" pitchFamily="18" charset="0"/>
              </a:rPr>
              <a:t>, such as algorithmic trading options or customizable trading strategies.</a:t>
            </a:r>
          </a:p>
          <a:p>
            <a:pPr lvl="1">
              <a:lnSpc>
                <a:spcPct val="110000"/>
              </a:lnSpc>
            </a:pPr>
            <a:r>
              <a:rPr lang="en-US" b="1" i="0" dirty="0">
                <a:effectLst/>
                <a:latin typeface="Times New Roman" panose="02020603050405020304" pitchFamily="18" charset="0"/>
                <a:cs typeface="Times New Roman" panose="02020603050405020304" pitchFamily="18" charset="0"/>
              </a:rPr>
              <a:t>Slow Execution</a:t>
            </a:r>
            <a:r>
              <a:rPr lang="en-US" b="0" i="0" dirty="0">
                <a:effectLst/>
                <a:latin typeface="Times New Roman" panose="02020603050405020304" pitchFamily="18" charset="0"/>
                <a:cs typeface="Times New Roman" panose="02020603050405020304" pitchFamily="18" charset="0"/>
              </a:rPr>
              <a:t>: He finds the execution speed of trades on </a:t>
            </a:r>
            <a:r>
              <a:rPr lang="en-US" b="0" i="0" dirty="0" err="1">
                <a:effectLst/>
                <a:latin typeface="Times New Roman" panose="02020603050405020304" pitchFamily="18" charset="0"/>
                <a:cs typeface="Times New Roman" panose="02020603050405020304" pitchFamily="18" charset="0"/>
              </a:rPr>
              <a:t>CoinNexus</a:t>
            </a:r>
            <a:r>
              <a:rPr lang="en-US" b="0" i="0" dirty="0">
                <a:effectLst/>
                <a:latin typeface="Times New Roman" panose="02020603050405020304" pitchFamily="18" charset="0"/>
                <a:cs typeface="Times New Roman" panose="02020603050405020304" pitchFamily="18" charset="0"/>
              </a:rPr>
              <a:t> slower compared to other trading platforms, especially during periods of high market volatility.</a:t>
            </a:r>
          </a:p>
          <a:p>
            <a:pPr>
              <a:lnSpc>
                <a:spcPct val="110000"/>
              </a:lnSpc>
            </a:pPr>
            <a:endParaRPr lang="en-US" sz="1700" dirty="0"/>
          </a:p>
        </p:txBody>
      </p:sp>
    </p:spTree>
    <p:extLst>
      <p:ext uri="{BB962C8B-B14F-4D97-AF65-F5344CB8AC3E}">
        <p14:creationId xmlns:p14="http://schemas.microsoft.com/office/powerpoint/2010/main" val="4175312629"/>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EC61725-66FF-EB0A-1C03-2D87DC23C6D8}"/>
              </a:ext>
            </a:extLst>
          </p:cNvPr>
          <p:cNvGraphicFramePr>
            <a:graphicFrameLocks noChangeAspect="1"/>
          </p:cNvGraphicFramePr>
          <p:nvPr>
            <p:custDataLst>
              <p:tags r:id="rId1"/>
            </p:custDataLst>
            <p:extLst>
              <p:ext uri="{D42A27DB-BD31-4B8C-83A1-F6EECF244321}">
                <p14:modId xmlns:p14="http://schemas.microsoft.com/office/powerpoint/2010/main" val="157568016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8456226-77C9-13AB-B456-8943B07B1F17}"/>
              </a:ext>
            </a:extLst>
          </p:cNvPr>
          <p:cNvSpPr>
            <a:spLocks noGrp="1"/>
          </p:cNvSpPr>
          <p:nvPr>
            <p:ph type="title"/>
          </p:nvPr>
        </p:nvSpPr>
        <p:spPr>
          <a:xfrm>
            <a:off x="1451579" y="804519"/>
            <a:ext cx="9603275" cy="1049235"/>
          </a:xfrm>
        </p:spPr>
        <p:txBody>
          <a:bodyPr vert="horz">
            <a:normAutofit/>
          </a:bodyPr>
          <a:lstStyle/>
          <a:p>
            <a:r>
              <a:rPr lang="en-US" sz="2200" b="1">
                <a:latin typeface="Times New Roman"/>
                <a:cs typeface="Times New Roman"/>
              </a:rPr>
              <a:t>PERSONA 2: EXPERIENCED TRADER SEEKING EFFICIENCY - ALEX</a:t>
            </a:r>
            <a:br>
              <a:rPr lang="en-US" sz="2200" b="1">
                <a:latin typeface="Times New Roman"/>
                <a:cs typeface="Times New Roman"/>
              </a:rPr>
            </a:br>
            <a:endParaRPr lang="en-US" sz="2200">
              <a:ea typeface="+mj-lt"/>
              <a:cs typeface="+mj-lt"/>
            </a:endParaRPr>
          </a:p>
          <a:p>
            <a:endParaRPr lang="en-US" sz="2200"/>
          </a:p>
        </p:txBody>
      </p:sp>
      <p:sp>
        <p:nvSpPr>
          <p:cNvPr id="3" name="Content Placeholder 2">
            <a:extLst>
              <a:ext uri="{FF2B5EF4-FFF2-40B4-BE49-F238E27FC236}">
                <a16:creationId xmlns:a16="http://schemas.microsoft.com/office/drawing/2014/main" id="{C93DC18D-FB80-B9D3-206C-557198030306}"/>
              </a:ext>
            </a:extLst>
          </p:cNvPr>
          <p:cNvSpPr>
            <a:spLocks noGrp="1"/>
          </p:cNvSpPr>
          <p:nvPr>
            <p:ph idx="1"/>
          </p:nvPr>
        </p:nvSpPr>
        <p:spPr>
          <a:xfrm>
            <a:off x="1451579" y="2015732"/>
            <a:ext cx="9603275" cy="3450613"/>
          </a:xfrm>
        </p:spPr>
        <p:txBody>
          <a:bodyPr>
            <a:normAutofit lnSpcReduction="10000"/>
          </a:bodyPr>
          <a:lstStyle/>
          <a:p>
            <a:pPr marL="0" indent="0">
              <a:lnSpc>
                <a:spcPct val="110000"/>
              </a:lnSpc>
              <a:buNone/>
            </a:pPr>
            <a:r>
              <a:rPr lang="en-US" sz="1800" b="1" i="0" dirty="0">
                <a:effectLst/>
                <a:latin typeface="Times New Roman" panose="02020603050405020304" pitchFamily="18" charset="0"/>
                <a:cs typeface="Times New Roman" panose="02020603050405020304" pitchFamily="18" charset="0"/>
              </a:rPr>
              <a:t>Goals</a:t>
            </a:r>
          </a:p>
          <a:p>
            <a:pPr lvl="1">
              <a:lnSpc>
                <a:spcPct val="110000"/>
              </a:lnSpc>
            </a:pPr>
            <a:r>
              <a:rPr lang="en-US" b="1" i="0" dirty="0">
                <a:effectLst/>
                <a:latin typeface="Times New Roman" panose="02020603050405020304" pitchFamily="18" charset="0"/>
                <a:cs typeface="Times New Roman" panose="02020603050405020304" pitchFamily="18" charset="0"/>
              </a:rPr>
              <a:t>Advanced Trading Tools</a:t>
            </a:r>
            <a:r>
              <a:rPr lang="en-US" b="0" i="0" dirty="0">
                <a:effectLst/>
                <a:latin typeface="Times New Roman" panose="02020603050405020304" pitchFamily="18" charset="0"/>
                <a:cs typeface="Times New Roman" panose="02020603050405020304" pitchFamily="18" charset="0"/>
              </a:rPr>
              <a:t>: Alex seeks access to advanced trading tools and features within </a:t>
            </a:r>
            <a:r>
              <a:rPr lang="en-US" b="0" i="0" dirty="0" err="1">
                <a:effectLst/>
                <a:latin typeface="Times New Roman" panose="02020603050405020304" pitchFamily="18" charset="0"/>
                <a:cs typeface="Times New Roman" panose="02020603050405020304" pitchFamily="18" charset="0"/>
              </a:rPr>
              <a:t>CoinNexus</a:t>
            </a:r>
            <a:r>
              <a:rPr lang="en-US" b="0" i="0" dirty="0">
                <a:effectLst/>
                <a:latin typeface="Times New Roman" panose="02020603050405020304" pitchFamily="18" charset="0"/>
                <a:cs typeface="Times New Roman" panose="02020603050405020304" pitchFamily="18" charset="0"/>
              </a:rPr>
              <a:t>, such as advanced charting, technical analysis indicators, and order types to refine his trading strategies.</a:t>
            </a:r>
          </a:p>
          <a:p>
            <a:pPr lvl="1">
              <a:lnSpc>
                <a:spcPct val="110000"/>
              </a:lnSpc>
            </a:pPr>
            <a:r>
              <a:rPr lang="en-US" b="1" i="0" dirty="0">
                <a:effectLst/>
                <a:latin typeface="Times New Roman" panose="02020603050405020304" pitchFamily="18" charset="0"/>
                <a:cs typeface="Times New Roman" panose="02020603050405020304" pitchFamily="18" charset="0"/>
              </a:rPr>
              <a:t>Efficiency</a:t>
            </a:r>
            <a:r>
              <a:rPr lang="en-US" b="0" i="0" dirty="0">
                <a:effectLst/>
                <a:latin typeface="Times New Roman" panose="02020603050405020304" pitchFamily="18" charset="0"/>
                <a:cs typeface="Times New Roman" panose="02020603050405020304" pitchFamily="18" charset="0"/>
              </a:rPr>
              <a:t>: He aims for faster and more efficient trade execution on </a:t>
            </a:r>
            <a:r>
              <a:rPr lang="en-US" b="0" i="0" dirty="0" err="1">
                <a:effectLst/>
                <a:latin typeface="Times New Roman" panose="02020603050405020304" pitchFamily="18" charset="0"/>
                <a:cs typeface="Times New Roman" panose="02020603050405020304" pitchFamily="18" charset="0"/>
              </a:rPr>
              <a:t>CoinNexus</a:t>
            </a:r>
            <a:r>
              <a:rPr lang="en-US" b="0" i="0" dirty="0">
                <a:effectLst/>
                <a:latin typeface="Times New Roman" panose="02020603050405020304" pitchFamily="18" charset="0"/>
                <a:cs typeface="Times New Roman" panose="02020603050405020304" pitchFamily="18" charset="0"/>
              </a:rPr>
              <a:t>, ensuring that his orders are executed promptly and accurately to capitalize on market movements.</a:t>
            </a:r>
          </a:p>
          <a:p>
            <a:pPr lvl="1">
              <a:lnSpc>
                <a:spcPct val="110000"/>
              </a:lnSpc>
            </a:pPr>
            <a:r>
              <a:rPr lang="en-US" b="1" i="0" dirty="0">
                <a:effectLst/>
                <a:latin typeface="Times New Roman" panose="02020603050405020304" pitchFamily="18" charset="0"/>
                <a:cs typeface="Times New Roman" panose="02020603050405020304" pitchFamily="18" charset="0"/>
              </a:rPr>
              <a:t>Diversification</a:t>
            </a:r>
            <a:r>
              <a:rPr lang="en-US" b="0" i="0" dirty="0">
                <a:effectLst/>
                <a:latin typeface="Times New Roman" panose="02020603050405020304" pitchFamily="18" charset="0"/>
                <a:cs typeface="Times New Roman" panose="02020603050405020304" pitchFamily="18" charset="0"/>
              </a:rPr>
              <a:t>: Alex wants </a:t>
            </a:r>
            <a:r>
              <a:rPr lang="en-US" b="0" i="0" dirty="0" err="1">
                <a:effectLst/>
                <a:latin typeface="Times New Roman" panose="02020603050405020304" pitchFamily="18" charset="0"/>
                <a:cs typeface="Times New Roman" panose="02020603050405020304" pitchFamily="18" charset="0"/>
              </a:rPr>
              <a:t>CoinNexus</a:t>
            </a:r>
            <a:r>
              <a:rPr lang="en-US" b="0" i="0" dirty="0">
                <a:effectLst/>
                <a:latin typeface="Times New Roman" panose="02020603050405020304" pitchFamily="18" charset="0"/>
                <a:cs typeface="Times New Roman" panose="02020603050405020304" pitchFamily="18" charset="0"/>
              </a:rPr>
              <a:t> to expand its offerings to include a broader range of cryptocurrencies and trading pairs, allowing him to diversify his investment portfolio and explore new market opportunities.</a:t>
            </a:r>
          </a:p>
          <a:p>
            <a:pPr marL="0" indent="0">
              <a:lnSpc>
                <a:spcPct val="110000"/>
              </a:lnSpc>
              <a:buNone/>
            </a:pPr>
            <a:br>
              <a:rPr lang="en-US" sz="1700" dirty="0"/>
            </a:br>
            <a:endParaRPr lang="en-US" sz="1700" dirty="0"/>
          </a:p>
        </p:txBody>
      </p:sp>
    </p:spTree>
    <p:extLst>
      <p:ext uri="{BB962C8B-B14F-4D97-AF65-F5344CB8AC3E}">
        <p14:creationId xmlns:p14="http://schemas.microsoft.com/office/powerpoint/2010/main" val="2121422862"/>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8D48949C-2876-FFCE-B502-DD10B4C889D2}"/>
              </a:ext>
            </a:extLst>
          </p:cNvPr>
          <p:cNvSpPr>
            <a:spLocks noGrp="1"/>
          </p:cNvSpPr>
          <p:nvPr>
            <p:ph type="title"/>
          </p:nvPr>
        </p:nvSpPr>
        <p:spPr>
          <a:xfrm>
            <a:off x="1451579" y="2303047"/>
            <a:ext cx="3272093" cy="2674198"/>
          </a:xfrm>
        </p:spPr>
        <p:txBody>
          <a:bodyPr anchor="t">
            <a:normAutofit/>
          </a:bodyPr>
          <a:lstStyle/>
          <a:p>
            <a:r>
              <a:rPr lang="en-US" dirty="0"/>
              <a:t>SWOT ANALYSIS</a:t>
            </a:r>
          </a:p>
        </p:txBody>
      </p:sp>
      <p:cxnSp>
        <p:nvCxnSpPr>
          <p:cNvPr id="13" name="Straight Connector 12">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17" name="Picture 16">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D8E51100-0B7E-577C-92FC-268D32251A46}"/>
              </a:ext>
            </a:extLst>
          </p:cNvPr>
          <p:cNvGraphicFramePr>
            <a:graphicFrameLocks noGrp="1"/>
          </p:cNvGraphicFramePr>
          <p:nvPr>
            <p:ph idx="1"/>
            <p:extLst>
              <p:ext uri="{D42A27DB-BD31-4B8C-83A1-F6EECF244321}">
                <p14:modId xmlns:p14="http://schemas.microsoft.com/office/powerpoint/2010/main" val="3061463810"/>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4857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E030AF84-40D0-02FE-3BDD-271E8A35E695}"/>
              </a:ext>
            </a:extLst>
          </p:cNvPr>
          <p:cNvGraphicFramePr>
            <a:graphicFrameLocks noChangeAspect="1"/>
          </p:cNvGraphicFramePr>
          <p:nvPr>
            <p:custDataLst>
              <p:tags r:id="rId1"/>
            </p:custDataLst>
            <p:extLst>
              <p:ext uri="{D42A27DB-BD31-4B8C-83A1-F6EECF244321}">
                <p14:modId xmlns:p14="http://schemas.microsoft.com/office/powerpoint/2010/main" val="267605546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useBgFill="1">
        <p:nvSpPr>
          <p:cNvPr id="9" name="Rectangle 8">
            <a:extLst>
              <a:ext uri="{FF2B5EF4-FFF2-40B4-BE49-F238E27FC236}">
                <a16:creationId xmlns:a16="http://schemas.microsoft.com/office/drawing/2014/main" id="{1A86B93D-0879-4BC3-B616-90E504482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0E885D-F4D2-48FD-95D9-DA0751F3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5D1E15DD-3463-7982-48E2-AEB9E285CE8B}"/>
              </a:ext>
            </a:extLst>
          </p:cNvPr>
          <p:cNvSpPr>
            <a:spLocks noGrp="1"/>
          </p:cNvSpPr>
          <p:nvPr>
            <p:ph type="title"/>
          </p:nvPr>
        </p:nvSpPr>
        <p:spPr>
          <a:xfrm>
            <a:off x="7555992" y="2307409"/>
            <a:ext cx="3157577" cy="3747316"/>
          </a:xfrm>
        </p:spPr>
        <p:txBody>
          <a:bodyPr vert="horz" anchor="t">
            <a:normAutofit/>
          </a:bodyPr>
          <a:lstStyle/>
          <a:p>
            <a:r>
              <a:rPr lang="en-US" dirty="0"/>
              <a:t>STRENGTHS</a:t>
            </a:r>
          </a:p>
        </p:txBody>
      </p:sp>
      <p:cxnSp>
        <p:nvCxnSpPr>
          <p:cNvPr id="13" name="Straight Connector 12">
            <a:extLst>
              <a:ext uri="{FF2B5EF4-FFF2-40B4-BE49-F238E27FC236}">
                <a16:creationId xmlns:a16="http://schemas.microsoft.com/office/drawing/2014/main" id="{39EC1CB8-4497-451C-9F6C-6BC9B6505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92" y="2146542"/>
            <a:ext cx="315757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599AF7C-8D7E-4D1B-AB28-587084B3DEF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graphicFrame>
        <p:nvGraphicFramePr>
          <p:cNvPr id="6" name="Content Placeholder 2">
            <a:extLst>
              <a:ext uri="{FF2B5EF4-FFF2-40B4-BE49-F238E27FC236}">
                <a16:creationId xmlns:a16="http://schemas.microsoft.com/office/drawing/2014/main" id="{C08BD406-85A1-AFB5-B544-511944BF913F}"/>
              </a:ext>
            </a:extLst>
          </p:cNvPr>
          <p:cNvGraphicFramePr>
            <a:graphicFrameLocks noGrp="1"/>
          </p:cNvGraphicFramePr>
          <p:nvPr>
            <p:ph idx="1"/>
            <p:extLst>
              <p:ext uri="{D42A27DB-BD31-4B8C-83A1-F6EECF244321}">
                <p14:modId xmlns:p14="http://schemas.microsoft.com/office/powerpoint/2010/main" val="4095041904"/>
              </p:ext>
            </p:extLst>
          </p:nvPr>
        </p:nvGraphicFramePr>
        <p:xfrm>
          <a:off x="1136347" y="803275"/>
          <a:ext cx="5913437" cy="52514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57322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558DC0-D93C-9B95-576F-107810E85AF5}"/>
              </a:ext>
            </a:extLst>
          </p:cNvPr>
          <p:cNvSpPr>
            <a:spLocks noGrp="1"/>
          </p:cNvSpPr>
          <p:nvPr>
            <p:ph type="title"/>
          </p:nvPr>
        </p:nvSpPr>
        <p:spPr>
          <a:xfrm>
            <a:off x="1451579" y="804519"/>
            <a:ext cx="9603275" cy="1049235"/>
          </a:xfrm>
        </p:spPr>
        <p:txBody>
          <a:bodyPr>
            <a:normAutofit/>
          </a:bodyPr>
          <a:lstStyle/>
          <a:p>
            <a:r>
              <a:rPr lang="en-US" dirty="0"/>
              <a:t>WEAKNESS</a:t>
            </a:r>
          </a:p>
        </p:txBody>
      </p:sp>
      <p:cxnSp>
        <p:nvCxnSpPr>
          <p:cNvPr id="26" name="Straight Connector 25">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8" name="Rectangle 27">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5" name="Content Placeholder 2">
            <a:extLst>
              <a:ext uri="{FF2B5EF4-FFF2-40B4-BE49-F238E27FC236}">
                <a16:creationId xmlns:a16="http://schemas.microsoft.com/office/drawing/2014/main" id="{4A81AEC7-7940-CADB-54C3-BF2DA906FE1C}"/>
              </a:ext>
            </a:extLst>
          </p:cNvPr>
          <p:cNvGraphicFramePr>
            <a:graphicFrameLocks noGrp="1"/>
          </p:cNvGraphicFramePr>
          <p:nvPr>
            <p:ph idx="1"/>
            <p:extLst>
              <p:ext uri="{D42A27DB-BD31-4B8C-83A1-F6EECF244321}">
                <p14:modId xmlns:p14="http://schemas.microsoft.com/office/powerpoint/2010/main" val="2496515716"/>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3639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83C64F65-4F60-D1C6-A4DE-7F00AF69D064}"/>
              </a:ext>
            </a:extLst>
          </p:cNvPr>
          <p:cNvGraphicFramePr>
            <a:graphicFrameLocks noChangeAspect="1"/>
          </p:cNvGraphicFramePr>
          <p:nvPr>
            <p:custDataLst>
              <p:tags r:id="rId1"/>
            </p:custDataLst>
            <p:extLst>
              <p:ext uri="{D42A27DB-BD31-4B8C-83A1-F6EECF244321}">
                <p14:modId xmlns:p14="http://schemas.microsoft.com/office/powerpoint/2010/main" val="29450942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useBgFill="1">
        <p:nvSpPr>
          <p:cNvPr id="9" name="Rectangle 8">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BB4CF0B-1875-6D5D-DED1-F3807982BA72}"/>
              </a:ext>
            </a:extLst>
          </p:cNvPr>
          <p:cNvSpPr>
            <a:spLocks noGrp="1"/>
          </p:cNvSpPr>
          <p:nvPr>
            <p:ph type="title"/>
          </p:nvPr>
        </p:nvSpPr>
        <p:spPr>
          <a:xfrm>
            <a:off x="1451579" y="2303047"/>
            <a:ext cx="3272093" cy="2674198"/>
          </a:xfrm>
        </p:spPr>
        <p:txBody>
          <a:bodyPr vert="horz" anchor="t">
            <a:normAutofit/>
          </a:bodyPr>
          <a:lstStyle/>
          <a:p>
            <a:r>
              <a:rPr lang="en-US" dirty="0"/>
              <a:t>OPPORTUNITIES</a:t>
            </a:r>
          </a:p>
        </p:txBody>
      </p:sp>
      <p:cxnSp>
        <p:nvCxnSpPr>
          <p:cNvPr id="13" name="Straight Connector 12">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17" name="Picture 16">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F4212FD3-36EF-2A31-8589-73314E82399E}"/>
              </a:ext>
            </a:extLst>
          </p:cNvPr>
          <p:cNvGraphicFramePr>
            <a:graphicFrameLocks noGrp="1"/>
          </p:cNvGraphicFramePr>
          <p:nvPr>
            <p:ph idx="1"/>
            <p:extLst>
              <p:ext uri="{D42A27DB-BD31-4B8C-83A1-F6EECF244321}">
                <p14:modId xmlns:p14="http://schemas.microsoft.com/office/powerpoint/2010/main" val="3818962961"/>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311619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162AF364-1C22-F0B9-3BB5-80ECC582C635}"/>
              </a:ext>
            </a:extLst>
          </p:cNvPr>
          <p:cNvSpPr>
            <a:spLocks noGrp="1"/>
          </p:cNvSpPr>
          <p:nvPr>
            <p:ph type="title"/>
          </p:nvPr>
        </p:nvSpPr>
        <p:spPr>
          <a:xfrm>
            <a:off x="1451579" y="2303047"/>
            <a:ext cx="3272093" cy="2674198"/>
          </a:xfrm>
        </p:spPr>
        <p:txBody>
          <a:bodyPr anchor="t">
            <a:normAutofit/>
          </a:bodyPr>
          <a:lstStyle/>
          <a:p>
            <a:r>
              <a:rPr lang="en-US" dirty="0"/>
              <a:t>THREATS</a:t>
            </a:r>
          </a:p>
        </p:txBody>
      </p:sp>
      <p:cxnSp>
        <p:nvCxnSpPr>
          <p:cNvPr id="28" name="Straight Connector 27">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0"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32" name="Picture 31">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4" name="Straight Connector 33">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827D64D-06C0-F756-B129-DE4A89EBA035}"/>
              </a:ext>
            </a:extLst>
          </p:cNvPr>
          <p:cNvGraphicFramePr>
            <a:graphicFrameLocks noGrp="1"/>
          </p:cNvGraphicFramePr>
          <p:nvPr>
            <p:ph idx="1"/>
            <p:extLst>
              <p:ext uri="{D42A27DB-BD31-4B8C-83A1-F6EECF244321}">
                <p14:modId xmlns:p14="http://schemas.microsoft.com/office/powerpoint/2010/main" val="136761367"/>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7142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BE5B488E-CEF4-E07D-C314-CB49181C7A69}"/>
              </a:ext>
            </a:extLst>
          </p:cNvPr>
          <p:cNvSpPr>
            <a:spLocks noGrp="1"/>
          </p:cNvSpPr>
          <p:nvPr>
            <p:ph type="title"/>
          </p:nvPr>
        </p:nvSpPr>
        <p:spPr>
          <a:xfrm>
            <a:off x="1451579" y="2303047"/>
            <a:ext cx="3272093" cy="2674198"/>
          </a:xfrm>
        </p:spPr>
        <p:txBody>
          <a:bodyPr anchor="t">
            <a:normAutofit/>
          </a:bodyPr>
          <a:lstStyle/>
          <a:p>
            <a:r>
              <a:rPr lang="en-US" dirty="0"/>
              <a:t>USER JOURNEY MAP</a:t>
            </a:r>
          </a:p>
        </p:txBody>
      </p:sp>
      <p:cxnSp>
        <p:nvCxnSpPr>
          <p:cNvPr id="13" name="Straight Connector 12">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17" name="Picture 16">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5A51C47-43C4-D874-34A2-40FA915602CE}"/>
              </a:ext>
            </a:extLst>
          </p:cNvPr>
          <p:cNvGraphicFramePr>
            <a:graphicFrameLocks noGrp="1"/>
          </p:cNvGraphicFramePr>
          <p:nvPr>
            <p:ph idx="1"/>
            <p:extLst>
              <p:ext uri="{D42A27DB-BD31-4B8C-83A1-F6EECF244321}">
                <p14:modId xmlns:p14="http://schemas.microsoft.com/office/powerpoint/2010/main" val="1769530526"/>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8197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Rectangle 11">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1" y="638508"/>
            <a:ext cx="10905339"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204" y="865667"/>
            <a:ext cx="10451592"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3">
            <a:schemeClr val="l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796" y="1030259"/>
            <a:ext cx="10122408" cy="4059936"/>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DD5BBF-0AF9-ADF2-AA1B-524641F2D954}"/>
              </a:ext>
            </a:extLst>
          </p:cNvPr>
          <p:cNvSpPr>
            <a:spLocks noGrp="1"/>
          </p:cNvSpPr>
          <p:nvPr>
            <p:ph type="title"/>
          </p:nvPr>
        </p:nvSpPr>
        <p:spPr>
          <a:xfrm>
            <a:off x="1451579" y="1376053"/>
            <a:ext cx="9405891" cy="1002990"/>
          </a:xfrm>
        </p:spPr>
        <p:txBody>
          <a:bodyPr anchor="ctr">
            <a:normAutofit/>
          </a:bodyPr>
          <a:lstStyle/>
          <a:p>
            <a:r>
              <a:rPr lang="en-US">
                <a:latin typeface="Times New Roman"/>
                <a:ea typeface="+mj-lt"/>
                <a:cs typeface="+mj-lt"/>
              </a:rPr>
              <a:t>Problem Statement</a:t>
            </a:r>
            <a:endParaRPr lang="en-US">
              <a:latin typeface="Times New Roman"/>
              <a:cs typeface="Times New Roman"/>
            </a:endParaRPr>
          </a:p>
        </p:txBody>
      </p:sp>
      <p:sp>
        <p:nvSpPr>
          <p:cNvPr id="3" name="Content Placeholder 2">
            <a:extLst>
              <a:ext uri="{FF2B5EF4-FFF2-40B4-BE49-F238E27FC236}">
                <a16:creationId xmlns:a16="http://schemas.microsoft.com/office/drawing/2014/main" id="{24173E4B-F635-6520-45E4-8E7FC309968A}"/>
              </a:ext>
            </a:extLst>
          </p:cNvPr>
          <p:cNvSpPr>
            <a:spLocks noGrp="1"/>
          </p:cNvSpPr>
          <p:nvPr>
            <p:ph idx="1"/>
          </p:nvPr>
        </p:nvSpPr>
        <p:spPr>
          <a:xfrm>
            <a:off x="1451579" y="2464991"/>
            <a:ext cx="9405891" cy="2403571"/>
          </a:xfrm>
        </p:spPr>
        <p:txBody>
          <a:bodyPr>
            <a:normAutofit/>
          </a:bodyPr>
          <a:lstStyle/>
          <a:p>
            <a:r>
              <a:rPr lang="en-US">
                <a:latin typeface="Calibri" panose="020F0502020204030204" pitchFamily="34" charset="0"/>
                <a:ea typeface="+mn-lt"/>
                <a:cs typeface="Calibri" panose="020F0502020204030204" pitchFamily="34" charset="0"/>
              </a:rPr>
              <a:t>Navigating the cryptocurrency market can be daunting for many due to its complexity, volatility, and the technical knowledge required. Potential investors often feel overwhelmed by the array of platforms, each with its unique interface and varying levels of security and support. This fragmentation leads to confusion, inhibiting entry and engagement in the cryptocurrency space.</a:t>
            </a:r>
            <a:endParaRPr lang="en-US">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3159542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E307F25-4AAE-75BE-2E62-D7B061BCD98A}"/>
              </a:ext>
            </a:extLst>
          </p:cNvPr>
          <p:cNvGraphicFramePr>
            <a:graphicFrameLocks noChangeAspect="1"/>
          </p:cNvGraphicFramePr>
          <p:nvPr>
            <p:custDataLst>
              <p:tags r:id="rId1"/>
            </p:custDataLst>
            <p:extLst>
              <p:ext uri="{D42A27DB-BD31-4B8C-83A1-F6EECF244321}">
                <p14:modId xmlns:p14="http://schemas.microsoft.com/office/powerpoint/2010/main" val="25105327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useBgFill="1">
        <p:nvSpPr>
          <p:cNvPr id="8" name="Rectangle 7">
            <a:extLst>
              <a:ext uri="{FF2B5EF4-FFF2-40B4-BE49-F238E27FC236}">
                <a16:creationId xmlns:a16="http://schemas.microsoft.com/office/drawing/2014/main" id="{54F891EB-ED45-44C3-95D6-FFB2EC07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A385B8-7C85-4CE0-AE3A-00EB627B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88983E02-9C5F-A832-5965-2C006AFA9A13}"/>
              </a:ext>
            </a:extLst>
          </p:cNvPr>
          <p:cNvSpPr>
            <a:spLocks noGrp="1"/>
          </p:cNvSpPr>
          <p:nvPr>
            <p:ph type="title"/>
          </p:nvPr>
        </p:nvSpPr>
        <p:spPr>
          <a:xfrm>
            <a:off x="812205" y="804519"/>
            <a:ext cx="3241820" cy="4431360"/>
          </a:xfrm>
        </p:spPr>
        <p:txBody>
          <a:bodyPr vert="horz" anchor="ctr">
            <a:normAutofit/>
          </a:bodyPr>
          <a:lstStyle/>
          <a:p>
            <a:r>
              <a:rPr lang="en-US" b="1" i="0">
                <a:effectLst/>
                <a:latin typeface="Times New Roman"/>
                <a:cs typeface="Times New Roman"/>
              </a:rPr>
              <a:t>User Journey Map for </a:t>
            </a:r>
            <a:r>
              <a:rPr lang="en-US" b="1">
                <a:latin typeface="Times New Roman"/>
                <a:cs typeface="Times New Roman"/>
              </a:rPr>
              <a:t>Coin Nexus</a:t>
            </a:r>
            <a:br>
              <a:rPr lang="en-US" b="1" i="0">
                <a:effectLst/>
                <a:latin typeface="Söhne"/>
              </a:rPr>
            </a:br>
            <a:endParaRPr lang="en-US" dirty="0"/>
          </a:p>
        </p:txBody>
      </p:sp>
      <p:cxnSp>
        <p:nvCxnSpPr>
          <p:cNvPr id="12" name="Straight Connector 11">
            <a:extLst>
              <a:ext uri="{FF2B5EF4-FFF2-40B4-BE49-F238E27FC236}">
                <a16:creationId xmlns:a16="http://schemas.microsoft.com/office/drawing/2014/main" id="{19AF263B-E208-40DF-A182-5193478DC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45156" y="890353"/>
            <a:ext cx="0" cy="45720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F882C75-06CF-9828-D7E3-F99799A977B0}"/>
              </a:ext>
            </a:extLst>
          </p:cNvPr>
          <p:cNvSpPr>
            <a:spLocks noGrp="1"/>
          </p:cNvSpPr>
          <p:nvPr>
            <p:ph idx="1"/>
          </p:nvPr>
        </p:nvSpPr>
        <p:spPr>
          <a:xfrm>
            <a:off x="4637863" y="804520"/>
            <a:ext cx="6102559" cy="4787388"/>
          </a:xfrm>
        </p:spPr>
        <p:txBody>
          <a:bodyPr anchor="ctr">
            <a:normAutofit fontScale="92500" lnSpcReduction="20000"/>
          </a:bodyPr>
          <a:lstStyle/>
          <a:p>
            <a:pPr marL="0" indent="0">
              <a:lnSpc>
                <a:spcPct val="110000"/>
              </a:lnSpc>
              <a:buNone/>
            </a:pPr>
            <a:r>
              <a:rPr lang="en-US" sz="1900" b="0" i="0" dirty="0">
                <a:effectLst/>
                <a:latin typeface="Times New Roman" panose="02020603050405020304" pitchFamily="18" charset="0"/>
                <a:cs typeface="Times New Roman" panose="02020603050405020304" pitchFamily="18" charset="0"/>
              </a:rPr>
              <a:t>1. </a:t>
            </a:r>
            <a:r>
              <a:rPr lang="en-US" sz="1900" b="1" i="0" dirty="0">
                <a:effectLst/>
                <a:latin typeface="Times New Roman" panose="02020603050405020304" pitchFamily="18" charset="0"/>
                <a:cs typeface="Times New Roman" panose="02020603050405020304" pitchFamily="18" charset="0"/>
              </a:rPr>
              <a:t>Awareness:</a:t>
            </a:r>
            <a:endParaRPr lang="en-US" sz="1900" b="0" i="0" dirty="0">
              <a:effectLst/>
              <a:latin typeface="Times New Roman" panose="02020603050405020304" pitchFamily="18" charset="0"/>
              <a:cs typeface="Times New Roman" panose="02020603050405020304" pitchFamily="18" charset="0"/>
            </a:endParaRPr>
          </a:p>
          <a:p>
            <a:pPr lvl="1">
              <a:lnSpc>
                <a:spcPct val="110000"/>
              </a:lnSpc>
            </a:pPr>
            <a:r>
              <a:rPr lang="en-US" sz="1900" b="1" i="0" dirty="0">
                <a:effectLst/>
                <a:latin typeface="Times New Roman" panose="02020603050405020304" pitchFamily="18" charset="0"/>
                <a:cs typeface="Times New Roman" panose="02020603050405020304" pitchFamily="18" charset="0"/>
              </a:rPr>
              <a:t>Scenario</a:t>
            </a:r>
            <a:r>
              <a:rPr lang="en-US" sz="1900" b="0" i="0" dirty="0">
                <a:effectLst/>
                <a:latin typeface="Times New Roman" panose="02020603050405020304" pitchFamily="18" charset="0"/>
                <a:cs typeface="Times New Roman" panose="02020603050405020304" pitchFamily="18" charset="0"/>
              </a:rPr>
              <a:t>: Sarah hears about </a:t>
            </a:r>
            <a:r>
              <a:rPr lang="en-US" sz="1900" b="0" i="0" dirty="0" err="1">
                <a:effectLst/>
                <a:latin typeface="Times New Roman" panose="02020603050405020304" pitchFamily="18" charset="0"/>
                <a:cs typeface="Times New Roman" panose="02020603050405020304" pitchFamily="18" charset="0"/>
              </a:rPr>
              <a:t>CoinNexus</a:t>
            </a:r>
            <a:r>
              <a:rPr lang="en-US" sz="1900" b="0" i="0" dirty="0">
                <a:effectLst/>
                <a:latin typeface="Times New Roman" panose="02020603050405020304" pitchFamily="18" charset="0"/>
                <a:cs typeface="Times New Roman" panose="02020603050405020304" pitchFamily="18" charset="0"/>
              </a:rPr>
              <a:t> through social media or word-of-mouth.</a:t>
            </a:r>
          </a:p>
          <a:p>
            <a:pPr lvl="1">
              <a:lnSpc>
                <a:spcPct val="110000"/>
              </a:lnSpc>
            </a:pPr>
            <a:r>
              <a:rPr lang="en-US" sz="1900" b="1" i="0" dirty="0">
                <a:effectLst/>
                <a:latin typeface="Times New Roman" panose="02020603050405020304" pitchFamily="18" charset="0"/>
                <a:cs typeface="Times New Roman" panose="02020603050405020304" pitchFamily="18" charset="0"/>
              </a:rPr>
              <a:t>Action</a:t>
            </a:r>
            <a:r>
              <a:rPr lang="en-US" sz="1900" b="0" i="0" dirty="0">
                <a:effectLst/>
                <a:latin typeface="Times New Roman" panose="02020603050405020304" pitchFamily="18" charset="0"/>
                <a:cs typeface="Times New Roman" panose="02020603050405020304" pitchFamily="18" charset="0"/>
              </a:rPr>
              <a:t>: Sarah visits the </a:t>
            </a:r>
            <a:r>
              <a:rPr lang="en-US" sz="1900" b="0" i="0" dirty="0" err="1">
                <a:effectLst/>
                <a:latin typeface="Times New Roman" panose="02020603050405020304" pitchFamily="18" charset="0"/>
                <a:cs typeface="Times New Roman" panose="02020603050405020304" pitchFamily="18" charset="0"/>
              </a:rPr>
              <a:t>CoinNexus</a:t>
            </a:r>
            <a:r>
              <a:rPr lang="en-US" sz="1900" b="0" i="0" dirty="0">
                <a:effectLst/>
                <a:latin typeface="Times New Roman" panose="02020603050405020304" pitchFamily="18" charset="0"/>
                <a:cs typeface="Times New Roman" panose="02020603050405020304" pitchFamily="18" charset="0"/>
              </a:rPr>
              <a:t> website or downloads the mobile app to learn more.</a:t>
            </a:r>
          </a:p>
          <a:p>
            <a:pPr lvl="1">
              <a:lnSpc>
                <a:spcPct val="110000"/>
              </a:lnSpc>
            </a:pPr>
            <a:r>
              <a:rPr lang="en-US" sz="1900" b="1" i="0" dirty="0">
                <a:effectLst/>
                <a:latin typeface="Times New Roman" panose="02020603050405020304" pitchFamily="18" charset="0"/>
                <a:cs typeface="Times New Roman" panose="02020603050405020304" pitchFamily="18" charset="0"/>
              </a:rPr>
              <a:t>Outcome</a:t>
            </a:r>
            <a:r>
              <a:rPr lang="en-US" sz="1900" b="0" i="0" dirty="0">
                <a:effectLst/>
                <a:latin typeface="Times New Roman" panose="02020603050405020304" pitchFamily="18" charset="0"/>
                <a:cs typeface="Times New Roman" panose="02020603050405020304" pitchFamily="18" charset="0"/>
              </a:rPr>
              <a:t>: Sarah gains a basic understanding of </a:t>
            </a:r>
            <a:r>
              <a:rPr lang="en-US" sz="1900" b="0" i="0" dirty="0" err="1">
                <a:effectLst/>
                <a:latin typeface="Times New Roman" panose="02020603050405020304" pitchFamily="18" charset="0"/>
                <a:cs typeface="Times New Roman" panose="02020603050405020304" pitchFamily="18" charset="0"/>
              </a:rPr>
              <a:t>CoinNexus's</a:t>
            </a:r>
            <a:r>
              <a:rPr lang="en-US" sz="1900" b="0" i="0" dirty="0">
                <a:effectLst/>
                <a:latin typeface="Times New Roman" panose="02020603050405020304" pitchFamily="18" charset="0"/>
                <a:cs typeface="Times New Roman" panose="02020603050405020304" pitchFamily="18" charset="0"/>
              </a:rPr>
              <a:t> features and capabilities.</a:t>
            </a:r>
          </a:p>
          <a:p>
            <a:pPr marL="457200" lvl="1" indent="0">
              <a:lnSpc>
                <a:spcPct val="110000"/>
              </a:lnSpc>
              <a:buNone/>
            </a:pPr>
            <a:endParaRPr lang="en-US" sz="1900" b="0" i="0" dirty="0">
              <a:effectLst/>
              <a:latin typeface="Times New Roman" panose="02020603050405020304" pitchFamily="18" charset="0"/>
              <a:cs typeface="Times New Roman" panose="02020603050405020304" pitchFamily="18" charset="0"/>
            </a:endParaRPr>
          </a:p>
          <a:p>
            <a:pPr marL="0" indent="0">
              <a:lnSpc>
                <a:spcPct val="110000"/>
              </a:lnSpc>
              <a:buNone/>
            </a:pPr>
            <a:r>
              <a:rPr lang="en-US" sz="1900" b="0" i="0" dirty="0">
                <a:effectLst/>
                <a:latin typeface="Times New Roman" panose="02020603050405020304" pitchFamily="18" charset="0"/>
                <a:cs typeface="Times New Roman" panose="02020603050405020304" pitchFamily="18" charset="0"/>
              </a:rPr>
              <a:t>2. </a:t>
            </a:r>
            <a:r>
              <a:rPr lang="en-US" sz="1900" b="1" i="0" dirty="0">
                <a:effectLst/>
                <a:latin typeface="Times New Roman" panose="02020603050405020304" pitchFamily="18" charset="0"/>
                <a:cs typeface="Times New Roman" panose="02020603050405020304" pitchFamily="18" charset="0"/>
              </a:rPr>
              <a:t>Registration and Onboarding:</a:t>
            </a:r>
            <a:endParaRPr lang="en-US" sz="1900" b="0" i="0" dirty="0">
              <a:effectLst/>
              <a:latin typeface="Times New Roman" panose="02020603050405020304" pitchFamily="18" charset="0"/>
              <a:cs typeface="Times New Roman" panose="02020603050405020304" pitchFamily="18" charset="0"/>
            </a:endParaRPr>
          </a:p>
          <a:p>
            <a:pPr lvl="1">
              <a:lnSpc>
                <a:spcPct val="110000"/>
              </a:lnSpc>
            </a:pPr>
            <a:r>
              <a:rPr lang="en-US" sz="1900" b="1" i="0" dirty="0">
                <a:effectLst/>
                <a:latin typeface="Times New Roman" panose="02020603050405020304" pitchFamily="18" charset="0"/>
                <a:cs typeface="Times New Roman" panose="02020603050405020304" pitchFamily="18" charset="0"/>
              </a:rPr>
              <a:t>Scenario</a:t>
            </a:r>
            <a:r>
              <a:rPr lang="en-US" sz="1900" b="0" i="0" dirty="0">
                <a:effectLst/>
                <a:latin typeface="Times New Roman" panose="02020603050405020304" pitchFamily="18" charset="0"/>
                <a:cs typeface="Times New Roman" panose="02020603050405020304" pitchFamily="18" charset="0"/>
              </a:rPr>
              <a:t>: Sarah decides to sign up for an account on </a:t>
            </a:r>
            <a:r>
              <a:rPr lang="en-US" sz="1900" b="0" i="0" dirty="0" err="1">
                <a:effectLst/>
                <a:latin typeface="Times New Roman" panose="02020603050405020304" pitchFamily="18" charset="0"/>
                <a:cs typeface="Times New Roman" panose="02020603050405020304" pitchFamily="18" charset="0"/>
              </a:rPr>
              <a:t>CoinNexus</a:t>
            </a:r>
            <a:r>
              <a:rPr lang="en-US" sz="1900" b="0" i="0" dirty="0">
                <a:effectLst/>
                <a:latin typeface="Times New Roman" panose="02020603050405020304" pitchFamily="18" charset="0"/>
                <a:cs typeface="Times New Roman" panose="02020603050405020304" pitchFamily="18" charset="0"/>
              </a:rPr>
              <a:t> to start trading cryptocurrencies.</a:t>
            </a:r>
          </a:p>
          <a:p>
            <a:pPr lvl="1">
              <a:lnSpc>
                <a:spcPct val="110000"/>
              </a:lnSpc>
            </a:pPr>
            <a:r>
              <a:rPr lang="en-US" sz="1900" b="1" i="0" dirty="0">
                <a:effectLst/>
                <a:latin typeface="Times New Roman" panose="02020603050405020304" pitchFamily="18" charset="0"/>
                <a:cs typeface="Times New Roman" panose="02020603050405020304" pitchFamily="18" charset="0"/>
              </a:rPr>
              <a:t>Action</a:t>
            </a:r>
            <a:r>
              <a:rPr lang="en-US" sz="1900" b="0" i="0" dirty="0">
                <a:effectLst/>
                <a:latin typeface="Times New Roman" panose="02020603050405020304" pitchFamily="18" charset="0"/>
                <a:cs typeface="Times New Roman" panose="02020603050405020304" pitchFamily="18" charset="0"/>
              </a:rPr>
              <a:t>: Sarah completes the registration process, providing necessary information and verifying her email address.</a:t>
            </a:r>
          </a:p>
          <a:p>
            <a:pPr lvl="1">
              <a:lnSpc>
                <a:spcPct val="110000"/>
              </a:lnSpc>
            </a:pPr>
            <a:r>
              <a:rPr lang="en-US" sz="1900" b="1" i="0" dirty="0">
                <a:effectLst/>
                <a:latin typeface="Times New Roman" panose="02020603050405020304" pitchFamily="18" charset="0"/>
                <a:cs typeface="Times New Roman" panose="02020603050405020304" pitchFamily="18" charset="0"/>
              </a:rPr>
              <a:t>Outcome</a:t>
            </a:r>
            <a:r>
              <a:rPr lang="en-US" sz="1900" b="0" i="0" dirty="0">
                <a:effectLst/>
                <a:latin typeface="Times New Roman" panose="02020603050405020304" pitchFamily="18" charset="0"/>
                <a:cs typeface="Times New Roman" panose="02020603050405020304" pitchFamily="18" charset="0"/>
              </a:rPr>
              <a:t>: Sarah's account is successfully created, and she proceeds to the onboarding process.</a:t>
            </a:r>
          </a:p>
          <a:p>
            <a:pPr>
              <a:lnSpc>
                <a:spcPct val="110000"/>
              </a:lnSpc>
            </a:pPr>
            <a:endParaRPr lang="en-US" sz="1400" dirty="0"/>
          </a:p>
        </p:txBody>
      </p:sp>
      <p:pic>
        <p:nvPicPr>
          <p:cNvPr id="14" name="Picture 13">
            <a:extLst>
              <a:ext uri="{FF2B5EF4-FFF2-40B4-BE49-F238E27FC236}">
                <a16:creationId xmlns:a16="http://schemas.microsoft.com/office/drawing/2014/main" id="{DCC0100C-A457-45B1-8A8B-8740F43EC1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2490418399"/>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F39FA2F-E716-4B04-8DB0-2AFA1A52A2E8}"/>
              </a:ext>
            </a:extLst>
          </p:cNvPr>
          <p:cNvGraphicFramePr>
            <a:graphicFrameLocks noChangeAspect="1"/>
          </p:cNvGraphicFramePr>
          <p:nvPr>
            <p:custDataLst>
              <p:tags r:id="rId1"/>
            </p:custDataLst>
            <p:extLst>
              <p:ext uri="{D42A27DB-BD31-4B8C-83A1-F6EECF244321}">
                <p14:modId xmlns:p14="http://schemas.microsoft.com/office/powerpoint/2010/main" val="393627610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useBgFill="1">
        <p:nvSpPr>
          <p:cNvPr id="8" name="Rectangle 7">
            <a:extLst>
              <a:ext uri="{FF2B5EF4-FFF2-40B4-BE49-F238E27FC236}">
                <a16:creationId xmlns:a16="http://schemas.microsoft.com/office/drawing/2014/main" id="{54F891EB-ED45-44C3-95D6-FFB2EC07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A385B8-7C85-4CE0-AE3A-00EB627B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DAF90028-3A83-FBBA-929F-085600FF8213}"/>
              </a:ext>
            </a:extLst>
          </p:cNvPr>
          <p:cNvSpPr>
            <a:spLocks noGrp="1"/>
          </p:cNvSpPr>
          <p:nvPr>
            <p:ph type="title"/>
          </p:nvPr>
        </p:nvSpPr>
        <p:spPr>
          <a:xfrm>
            <a:off x="812205" y="804519"/>
            <a:ext cx="3241820" cy="4431360"/>
          </a:xfrm>
        </p:spPr>
        <p:txBody>
          <a:bodyPr vert="horz" anchor="ctr">
            <a:normAutofit/>
          </a:bodyPr>
          <a:lstStyle/>
          <a:p>
            <a:r>
              <a:rPr lang="en-US" b="1" dirty="0">
                <a:latin typeface="Times New Roman"/>
                <a:cs typeface="Times New Roman"/>
              </a:rPr>
              <a:t>USER JOURNEY MAP FOR COIN NEXUS</a:t>
            </a:r>
            <a:br>
              <a:rPr lang="en-US" b="1" dirty="0">
                <a:latin typeface="Times New Roman"/>
                <a:cs typeface="Times New Roman"/>
              </a:rPr>
            </a:br>
            <a:endParaRPr lang="en-US" dirty="0">
              <a:ea typeface="+mj-lt"/>
              <a:cs typeface="+mj-lt"/>
            </a:endParaRPr>
          </a:p>
          <a:p>
            <a:endParaRPr lang="en-US" dirty="0"/>
          </a:p>
        </p:txBody>
      </p:sp>
      <p:cxnSp>
        <p:nvCxnSpPr>
          <p:cNvPr id="12" name="Straight Connector 11">
            <a:extLst>
              <a:ext uri="{FF2B5EF4-FFF2-40B4-BE49-F238E27FC236}">
                <a16:creationId xmlns:a16="http://schemas.microsoft.com/office/drawing/2014/main" id="{19AF263B-E208-40DF-A182-5193478DC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45156" y="890353"/>
            <a:ext cx="0" cy="45720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E35C68-E794-9B43-351A-CDA8DE1684DB}"/>
              </a:ext>
            </a:extLst>
          </p:cNvPr>
          <p:cNvSpPr>
            <a:spLocks noGrp="1"/>
          </p:cNvSpPr>
          <p:nvPr>
            <p:ph idx="1"/>
          </p:nvPr>
        </p:nvSpPr>
        <p:spPr>
          <a:xfrm>
            <a:off x="4637863" y="804520"/>
            <a:ext cx="6422851" cy="4857726"/>
          </a:xfrm>
        </p:spPr>
        <p:txBody>
          <a:bodyPr anchor="ctr">
            <a:normAutofit fontScale="92500" lnSpcReduction="20000"/>
          </a:bodyPr>
          <a:lstStyle/>
          <a:p>
            <a:pPr marL="0" indent="0">
              <a:lnSpc>
                <a:spcPct val="110000"/>
              </a:lnSpc>
              <a:buNone/>
            </a:pPr>
            <a:r>
              <a:rPr lang="en-US" sz="1900" b="0" i="0" dirty="0">
                <a:effectLst/>
                <a:latin typeface="Times New Roman" panose="02020603050405020304" pitchFamily="18" charset="0"/>
                <a:cs typeface="Times New Roman" panose="02020603050405020304" pitchFamily="18" charset="0"/>
              </a:rPr>
              <a:t>3. </a:t>
            </a:r>
            <a:r>
              <a:rPr lang="en-US" sz="1900" b="1" i="0" dirty="0">
                <a:effectLst/>
                <a:latin typeface="Times New Roman" panose="02020603050405020304" pitchFamily="18" charset="0"/>
                <a:cs typeface="Times New Roman" panose="02020603050405020304" pitchFamily="18" charset="0"/>
              </a:rPr>
              <a:t>Education and Training:</a:t>
            </a:r>
            <a:endParaRPr lang="en-US" sz="1900" b="0" i="0" dirty="0">
              <a:effectLst/>
              <a:latin typeface="Times New Roman" panose="02020603050405020304" pitchFamily="18" charset="0"/>
              <a:cs typeface="Times New Roman" panose="02020603050405020304" pitchFamily="18" charset="0"/>
            </a:endParaRPr>
          </a:p>
          <a:p>
            <a:pPr lvl="1">
              <a:lnSpc>
                <a:spcPct val="110000"/>
              </a:lnSpc>
            </a:pPr>
            <a:r>
              <a:rPr lang="en-US" sz="1900" b="1" i="0" dirty="0">
                <a:effectLst/>
                <a:latin typeface="Times New Roman" panose="02020603050405020304" pitchFamily="18" charset="0"/>
                <a:cs typeface="Times New Roman" panose="02020603050405020304" pitchFamily="18" charset="0"/>
              </a:rPr>
              <a:t>Scenario</a:t>
            </a:r>
            <a:r>
              <a:rPr lang="en-US" sz="1900" b="0" i="0" dirty="0">
                <a:effectLst/>
                <a:latin typeface="Times New Roman" panose="02020603050405020304" pitchFamily="18" charset="0"/>
                <a:cs typeface="Times New Roman" panose="02020603050405020304" pitchFamily="18" charset="0"/>
              </a:rPr>
              <a:t>: Sarah, as a novice trader, seeks guidance on how to use </a:t>
            </a:r>
            <a:r>
              <a:rPr lang="en-US" sz="1900" b="0" i="0" dirty="0" err="1">
                <a:effectLst/>
                <a:latin typeface="Times New Roman" panose="02020603050405020304" pitchFamily="18" charset="0"/>
                <a:cs typeface="Times New Roman" panose="02020603050405020304" pitchFamily="18" charset="0"/>
              </a:rPr>
              <a:t>CoinNexus</a:t>
            </a:r>
            <a:r>
              <a:rPr lang="en-US" sz="1900" b="0" i="0" dirty="0">
                <a:effectLst/>
                <a:latin typeface="Times New Roman" panose="02020603050405020304" pitchFamily="18" charset="0"/>
                <a:cs typeface="Times New Roman" panose="02020603050405020304" pitchFamily="18" charset="0"/>
              </a:rPr>
              <a:t> effectively.</a:t>
            </a:r>
          </a:p>
          <a:p>
            <a:pPr lvl="1">
              <a:lnSpc>
                <a:spcPct val="110000"/>
              </a:lnSpc>
            </a:pPr>
            <a:r>
              <a:rPr lang="en-US" sz="1900" b="1" i="0" dirty="0">
                <a:effectLst/>
                <a:latin typeface="Times New Roman" panose="02020603050405020304" pitchFamily="18" charset="0"/>
                <a:cs typeface="Times New Roman" panose="02020603050405020304" pitchFamily="18" charset="0"/>
              </a:rPr>
              <a:t>Action</a:t>
            </a:r>
            <a:r>
              <a:rPr lang="en-US" sz="1900" b="0" i="0" dirty="0">
                <a:effectLst/>
                <a:latin typeface="Times New Roman" panose="02020603050405020304" pitchFamily="18" charset="0"/>
                <a:cs typeface="Times New Roman" panose="02020603050405020304" pitchFamily="18" charset="0"/>
              </a:rPr>
              <a:t>: Sarah explores the educational resources available on </a:t>
            </a:r>
            <a:r>
              <a:rPr lang="en-US" sz="1900" b="0" i="0" dirty="0" err="1">
                <a:effectLst/>
                <a:latin typeface="Times New Roman" panose="02020603050405020304" pitchFamily="18" charset="0"/>
                <a:cs typeface="Times New Roman" panose="02020603050405020304" pitchFamily="18" charset="0"/>
              </a:rPr>
              <a:t>CoinNexus</a:t>
            </a:r>
            <a:r>
              <a:rPr lang="en-US" sz="1900" b="0" i="0" dirty="0">
                <a:effectLst/>
                <a:latin typeface="Times New Roman" panose="02020603050405020304" pitchFamily="18" charset="0"/>
                <a:cs typeface="Times New Roman" panose="02020603050405020304" pitchFamily="18" charset="0"/>
              </a:rPr>
              <a:t>, such as tutorials, articles, and guides.</a:t>
            </a:r>
          </a:p>
          <a:p>
            <a:pPr lvl="1">
              <a:lnSpc>
                <a:spcPct val="110000"/>
              </a:lnSpc>
            </a:pPr>
            <a:r>
              <a:rPr lang="en-US" sz="1900" b="1" i="0" dirty="0">
                <a:effectLst/>
                <a:latin typeface="Times New Roman" panose="02020603050405020304" pitchFamily="18" charset="0"/>
                <a:cs typeface="Times New Roman" panose="02020603050405020304" pitchFamily="18" charset="0"/>
              </a:rPr>
              <a:t>Outcome</a:t>
            </a:r>
            <a:r>
              <a:rPr lang="en-US" sz="1900" b="0" i="0" dirty="0">
                <a:effectLst/>
                <a:latin typeface="Times New Roman" panose="02020603050405020304" pitchFamily="18" charset="0"/>
                <a:cs typeface="Times New Roman" panose="02020603050405020304" pitchFamily="18" charset="0"/>
              </a:rPr>
              <a:t>: Sarah gains knowledge about cryptocurrency trading strategies, market analysis tools, and risk management techniques.</a:t>
            </a:r>
          </a:p>
          <a:p>
            <a:pPr marL="0" indent="0">
              <a:lnSpc>
                <a:spcPct val="110000"/>
              </a:lnSpc>
              <a:buNone/>
            </a:pPr>
            <a:r>
              <a:rPr lang="en-US" sz="1900" b="0" i="0" dirty="0">
                <a:effectLst/>
                <a:latin typeface="Times New Roman" panose="02020603050405020304" pitchFamily="18" charset="0"/>
                <a:cs typeface="Times New Roman" panose="02020603050405020304" pitchFamily="18" charset="0"/>
              </a:rPr>
              <a:t>4. </a:t>
            </a:r>
            <a:r>
              <a:rPr lang="en-US" sz="1900" b="1" i="0" dirty="0">
                <a:effectLst/>
                <a:latin typeface="Times New Roman" panose="02020603050405020304" pitchFamily="18" charset="0"/>
                <a:cs typeface="Times New Roman" panose="02020603050405020304" pitchFamily="18" charset="0"/>
              </a:rPr>
              <a:t>Exploration of Features:</a:t>
            </a:r>
            <a:endParaRPr lang="en-US" sz="1900" b="0" i="0" dirty="0">
              <a:effectLst/>
              <a:latin typeface="Times New Roman" panose="02020603050405020304" pitchFamily="18" charset="0"/>
              <a:cs typeface="Times New Roman" panose="02020603050405020304" pitchFamily="18" charset="0"/>
            </a:endParaRPr>
          </a:p>
          <a:p>
            <a:pPr lvl="1">
              <a:lnSpc>
                <a:spcPct val="110000"/>
              </a:lnSpc>
            </a:pPr>
            <a:r>
              <a:rPr lang="en-US" sz="1900" b="1" i="0" dirty="0">
                <a:effectLst/>
                <a:latin typeface="Times New Roman" panose="02020603050405020304" pitchFamily="18" charset="0"/>
                <a:cs typeface="Times New Roman" panose="02020603050405020304" pitchFamily="18" charset="0"/>
              </a:rPr>
              <a:t>Scenario</a:t>
            </a:r>
            <a:r>
              <a:rPr lang="en-US" sz="1900" b="0" i="0" dirty="0">
                <a:effectLst/>
                <a:latin typeface="Times New Roman" panose="02020603050405020304" pitchFamily="18" charset="0"/>
                <a:cs typeface="Times New Roman" panose="02020603050405020304" pitchFamily="18" charset="0"/>
              </a:rPr>
              <a:t>: Sarah begins exploring </a:t>
            </a:r>
            <a:r>
              <a:rPr lang="en-US" sz="1900" b="0" i="0" dirty="0" err="1">
                <a:effectLst/>
                <a:latin typeface="Times New Roman" panose="02020603050405020304" pitchFamily="18" charset="0"/>
                <a:cs typeface="Times New Roman" panose="02020603050405020304" pitchFamily="18" charset="0"/>
              </a:rPr>
              <a:t>CoinNexus's</a:t>
            </a:r>
            <a:r>
              <a:rPr lang="en-US" sz="1900" b="0" i="0" dirty="0">
                <a:effectLst/>
                <a:latin typeface="Times New Roman" panose="02020603050405020304" pitchFamily="18" charset="0"/>
                <a:cs typeface="Times New Roman" panose="02020603050405020304" pitchFamily="18" charset="0"/>
              </a:rPr>
              <a:t> features and functionalities.</a:t>
            </a:r>
          </a:p>
          <a:p>
            <a:pPr lvl="1">
              <a:lnSpc>
                <a:spcPct val="110000"/>
              </a:lnSpc>
            </a:pPr>
            <a:r>
              <a:rPr lang="en-US" sz="1900" b="1" i="0" dirty="0">
                <a:effectLst/>
                <a:latin typeface="Times New Roman" panose="02020603050405020304" pitchFamily="18" charset="0"/>
                <a:cs typeface="Times New Roman" panose="02020603050405020304" pitchFamily="18" charset="0"/>
              </a:rPr>
              <a:t>Action</a:t>
            </a:r>
            <a:r>
              <a:rPr lang="en-US" sz="1900" b="0" i="0" dirty="0">
                <a:effectLst/>
                <a:latin typeface="Times New Roman" panose="02020603050405020304" pitchFamily="18" charset="0"/>
                <a:cs typeface="Times New Roman" panose="02020603050405020304" pitchFamily="18" charset="0"/>
              </a:rPr>
              <a:t>: Sarah navigates through the platform, familiarizing herself with the trading interface, market data, and portfolio management tools.</a:t>
            </a:r>
          </a:p>
          <a:p>
            <a:pPr lvl="1">
              <a:lnSpc>
                <a:spcPct val="110000"/>
              </a:lnSpc>
            </a:pPr>
            <a:r>
              <a:rPr lang="en-US" sz="1900" b="1" i="0" dirty="0">
                <a:effectLst/>
                <a:latin typeface="Times New Roman" panose="02020603050405020304" pitchFamily="18" charset="0"/>
                <a:cs typeface="Times New Roman" panose="02020603050405020304" pitchFamily="18" charset="0"/>
              </a:rPr>
              <a:t>Outcome</a:t>
            </a:r>
            <a:r>
              <a:rPr lang="en-US" sz="1900" b="0" i="0" dirty="0">
                <a:effectLst/>
                <a:latin typeface="Times New Roman" panose="02020603050405020304" pitchFamily="18" charset="0"/>
                <a:cs typeface="Times New Roman" panose="02020603050405020304" pitchFamily="18" charset="0"/>
              </a:rPr>
              <a:t>: Sarah feels comfortable using </a:t>
            </a:r>
            <a:r>
              <a:rPr lang="en-US" sz="1900" b="0" i="0" dirty="0" err="1">
                <a:effectLst/>
                <a:latin typeface="Times New Roman" panose="02020603050405020304" pitchFamily="18" charset="0"/>
                <a:cs typeface="Times New Roman" panose="02020603050405020304" pitchFamily="18" charset="0"/>
              </a:rPr>
              <a:t>CoinNexus</a:t>
            </a:r>
            <a:r>
              <a:rPr lang="en-US" sz="1900" b="0" i="0" dirty="0">
                <a:effectLst/>
                <a:latin typeface="Times New Roman" panose="02020603050405020304" pitchFamily="18" charset="0"/>
                <a:cs typeface="Times New Roman" panose="02020603050405020304" pitchFamily="18" charset="0"/>
              </a:rPr>
              <a:t> and starts planning her first trades.</a:t>
            </a:r>
          </a:p>
          <a:p>
            <a:pPr>
              <a:lnSpc>
                <a:spcPct val="110000"/>
              </a:lnSpc>
            </a:pPr>
            <a:endParaRPr lang="en-US" sz="1400" dirty="0"/>
          </a:p>
        </p:txBody>
      </p:sp>
      <p:pic>
        <p:nvPicPr>
          <p:cNvPr id="14" name="Picture 13">
            <a:extLst>
              <a:ext uri="{FF2B5EF4-FFF2-40B4-BE49-F238E27FC236}">
                <a16:creationId xmlns:a16="http://schemas.microsoft.com/office/drawing/2014/main" id="{DCC0100C-A457-45B1-8A8B-8740F43EC1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388590651"/>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0F68A93-4644-85E8-B1CF-B6C725AC804C}"/>
              </a:ext>
            </a:extLst>
          </p:cNvPr>
          <p:cNvGraphicFramePr>
            <a:graphicFrameLocks noChangeAspect="1"/>
          </p:cNvGraphicFramePr>
          <p:nvPr>
            <p:custDataLst>
              <p:tags r:id="rId1"/>
            </p:custDataLst>
            <p:extLst>
              <p:ext uri="{D42A27DB-BD31-4B8C-83A1-F6EECF244321}">
                <p14:modId xmlns:p14="http://schemas.microsoft.com/office/powerpoint/2010/main" val="935306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useBgFill="1">
        <p:nvSpPr>
          <p:cNvPr id="8" name="Rectangle 7">
            <a:extLst>
              <a:ext uri="{FF2B5EF4-FFF2-40B4-BE49-F238E27FC236}">
                <a16:creationId xmlns:a16="http://schemas.microsoft.com/office/drawing/2014/main" id="{54F891EB-ED45-44C3-95D6-FFB2EC07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A385B8-7C85-4CE0-AE3A-00EB627B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47B8E1ED-FDA6-C722-3A69-38E731FD5DC3}"/>
              </a:ext>
            </a:extLst>
          </p:cNvPr>
          <p:cNvSpPr>
            <a:spLocks noGrp="1"/>
          </p:cNvSpPr>
          <p:nvPr>
            <p:ph type="title"/>
          </p:nvPr>
        </p:nvSpPr>
        <p:spPr>
          <a:xfrm>
            <a:off x="812205" y="804519"/>
            <a:ext cx="3241820" cy="4431360"/>
          </a:xfrm>
        </p:spPr>
        <p:txBody>
          <a:bodyPr vert="horz" anchor="ctr">
            <a:normAutofit/>
          </a:bodyPr>
          <a:lstStyle/>
          <a:p>
            <a:r>
              <a:rPr lang="en-US" b="1">
                <a:latin typeface="Times New Roman"/>
                <a:cs typeface="Times New Roman"/>
              </a:rPr>
              <a:t>USER JOURNEY MAP FOR COIN NEXUS</a:t>
            </a:r>
            <a:br>
              <a:rPr lang="en-US" b="1">
                <a:latin typeface="Times New Roman"/>
                <a:cs typeface="Times New Roman"/>
              </a:rPr>
            </a:br>
            <a:endParaRPr lang="en-US">
              <a:ea typeface="+mj-lt"/>
              <a:cs typeface="+mj-lt"/>
            </a:endParaRPr>
          </a:p>
          <a:p>
            <a:endParaRPr lang="en-US"/>
          </a:p>
        </p:txBody>
      </p:sp>
      <p:cxnSp>
        <p:nvCxnSpPr>
          <p:cNvPr id="12" name="Straight Connector 11">
            <a:extLst>
              <a:ext uri="{FF2B5EF4-FFF2-40B4-BE49-F238E27FC236}">
                <a16:creationId xmlns:a16="http://schemas.microsoft.com/office/drawing/2014/main" id="{19AF263B-E208-40DF-A182-5193478DC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45156" y="890353"/>
            <a:ext cx="0" cy="45720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0BCE28E-18B9-DBE1-2489-796B3D263E7A}"/>
              </a:ext>
            </a:extLst>
          </p:cNvPr>
          <p:cNvSpPr>
            <a:spLocks noGrp="1"/>
          </p:cNvSpPr>
          <p:nvPr>
            <p:ph idx="1"/>
          </p:nvPr>
        </p:nvSpPr>
        <p:spPr>
          <a:xfrm>
            <a:off x="4637863" y="804520"/>
            <a:ext cx="6741918" cy="4998403"/>
          </a:xfrm>
        </p:spPr>
        <p:txBody>
          <a:bodyPr anchor="ctr">
            <a:normAutofit fontScale="92500" lnSpcReduction="20000"/>
          </a:bodyPr>
          <a:lstStyle/>
          <a:p>
            <a:pPr marL="0" indent="0">
              <a:lnSpc>
                <a:spcPct val="110000"/>
              </a:lnSpc>
              <a:buNone/>
            </a:pPr>
            <a:r>
              <a:rPr lang="en-US" sz="1900" b="0" i="0" dirty="0">
                <a:effectLst/>
                <a:latin typeface="Times New Roman" panose="02020603050405020304" pitchFamily="18" charset="0"/>
                <a:cs typeface="Times New Roman" panose="02020603050405020304" pitchFamily="18" charset="0"/>
              </a:rPr>
              <a:t>5. </a:t>
            </a:r>
            <a:r>
              <a:rPr lang="en-US" sz="1900" b="1" i="0" dirty="0">
                <a:effectLst/>
                <a:latin typeface="Times New Roman" panose="02020603050405020304" pitchFamily="18" charset="0"/>
                <a:cs typeface="Times New Roman" panose="02020603050405020304" pitchFamily="18" charset="0"/>
              </a:rPr>
              <a:t>Execution of Trades:</a:t>
            </a:r>
            <a:endParaRPr lang="en-US" sz="1900" b="0" i="0" dirty="0">
              <a:effectLst/>
              <a:latin typeface="Times New Roman" panose="02020603050405020304" pitchFamily="18" charset="0"/>
              <a:cs typeface="Times New Roman" panose="02020603050405020304" pitchFamily="18" charset="0"/>
            </a:endParaRPr>
          </a:p>
          <a:p>
            <a:pPr lvl="1">
              <a:lnSpc>
                <a:spcPct val="110000"/>
              </a:lnSpc>
            </a:pPr>
            <a:r>
              <a:rPr lang="en-US" sz="1900" b="1" i="0" dirty="0">
                <a:effectLst/>
                <a:latin typeface="Times New Roman" panose="02020603050405020304" pitchFamily="18" charset="0"/>
                <a:cs typeface="Times New Roman" panose="02020603050405020304" pitchFamily="18" charset="0"/>
              </a:rPr>
              <a:t>Scenario</a:t>
            </a:r>
            <a:r>
              <a:rPr lang="en-US" sz="1900" b="0" i="0" dirty="0">
                <a:effectLst/>
                <a:latin typeface="Times New Roman" panose="02020603050405020304" pitchFamily="18" charset="0"/>
                <a:cs typeface="Times New Roman" panose="02020603050405020304" pitchFamily="18" charset="0"/>
              </a:rPr>
              <a:t>: Sarah decides to execute her first cryptocurrency trades on </a:t>
            </a:r>
            <a:r>
              <a:rPr lang="en-US" sz="1900" b="0" i="0" dirty="0" err="1">
                <a:effectLst/>
                <a:latin typeface="Times New Roman" panose="02020603050405020304" pitchFamily="18" charset="0"/>
                <a:cs typeface="Times New Roman" panose="02020603050405020304" pitchFamily="18" charset="0"/>
              </a:rPr>
              <a:t>CoinNexus</a:t>
            </a:r>
            <a:r>
              <a:rPr lang="en-US" sz="1900" b="0" i="0" dirty="0">
                <a:effectLst/>
                <a:latin typeface="Times New Roman" panose="02020603050405020304" pitchFamily="18" charset="0"/>
                <a:cs typeface="Times New Roman" panose="02020603050405020304" pitchFamily="18" charset="0"/>
              </a:rPr>
              <a:t>.</a:t>
            </a:r>
          </a:p>
          <a:p>
            <a:pPr lvl="1">
              <a:lnSpc>
                <a:spcPct val="110000"/>
              </a:lnSpc>
            </a:pPr>
            <a:r>
              <a:rPr lang="en-US" sz="1900" b="1" i="0" dirty="0">
                <a:effectLst/>
                <a:latin typeface="Times New Roman" panose="02020603050405020304" pitchFamily="18" charset="0"/>
                <a:cs typeface="Times New Roman" panose="02020603050405020304" pitchFamily="18" charset="0"/>
              </a:rPr>
              <a:t>Action</a:t>
            </a:r>
            <a:r>
              <a:rPr lang="en-US" sz="1900" b="0" i="0" dirty="0">
                <a:effectLst/>
                <a:latin typeface="Times New Roman" panose="02020603050405020304" pitchFamily="18" charset="0"/>
                <a:cs typeface="Times New Roman" panose="02020603050405020304" pitchFamily="18" charset="0"/>
              </a:rPr>
              <a:t>: Sarah selects the cryptocurrencies she wants to buy or sell, sets the desired parameters, and confirms the trades.</a:t>
            </a:r>
          </a:p>
          <a:p>
            <a:pPr lvl="1">
              <a:lnSpc>
                <a:spcPct val="110000"/>
              </a:lnSpc>
            </a:pPr>
            <a:r>
              <a:rPr lang="en-US" sz="1900" b="1" i="0" dirty="0">
                <a:effectLst/>
                <a:latin typeface="Times New Roman" panose="02020603050405020304" pitchFamily="18" charset="0"/>
                <a:cs typeface="Times New Roman" panose="02020603050405020304" pitchFamily="18" charset="0"/>
              </a:rPr>
              <a:t>Outcome</a:t>
            </a:r>
            <a:r>
              <a:rPr lang="en-US" sz="1900" b="0" i="0" dirty="0">
                <a:effectLst/>
                <a:latin typeface="Times New Roman" panose="02020603050405020304" pitchFamily="18" charset="0"/>
                <a:cs typeface="Times New Roman" panose="02020603050405020304" pitchFamily="18" charset="0"/>
              </a:rPr>
              <a:t>: Sarah's trades are executed successfully, and she can track their progress in her portfolio.</a:t>
            </a:r>
          </a:p>
          <a:p>
            <a:pPr lvl="1">
              <a:lnSpc>
                <a:spcPct val="110000"/>
              </a:lnSpc>
            </a:pPr>
            <a:endParaRPr lang="en-US" sz="1900" b="0" i="0" dirty="0">
              <a:effectLst/>
              <a:latin typeface="Times New Roman" panose="02020603050405020304" pitchFamily="18" charset="0"/>
              <a:cs typeface="Times New Roman" panose="02020603050405020304" pitchFamily="18" charset="0"/>
            </a:endParaRPr>
          </a:p>
          <a:p>
            <a:pPr marL="0" indent="0">
              <a:lnSpc>
                <a:spcPct val="110000"/>
              </a:lnSpc>
              <a:buNone/>
            </a:pPr>
            <a:r>
              <a:rPr lang="en-US" sz="1900" b="0" i="0" dirty="0">
                <a:effectLst/>
                <a:latin typeface="Times New Roman" panose="02020603050405020304" pitchFamily="18" charset="0"/>
                <a:cs typeface="Times New Roman" panose="02020603050405020304" pitchFamily="18" charset="0"/>
              </a:rPr>
              <a:t>6. </a:t>
            </a:r>
            <a:r>
              <a:rPr lang="en-US" sz="1900" b="1" i="0" dirty="0">
                <a:effectLst/>
                <a:latin typeface="Times New Roman" panose="02020603050405020304" pitchFamily="18" charset="0"/>
                <a:cs typeface="Times New Roman" panose="02020603050405020304" pitchFamily="18" charset="0"/>
              </a:rPr>
              <a:t>Monitoring and Analysis:</a:t>
            </a:r>
            <a:endParaRPr lang="en-US" sz="1900" b="0" i="0" dirty="0">
              <a:effectLst/>
              <a:latin typeface="Times New Roman" panose="02020603050405020304" pitchFamily="18" charset="0"/>
              <a:cs typeface="Times New Roman" panose="02020603050405020304" pitchFamily="18" charset="0"/>
            </a:endParaRPr>
          </a:p>
          <a:p>
            <a:pPr lvl="1">
              <a:lnSpc>
                <a:spcPct val="110000"/>
              </a:lnSpc>
            </a:pPr>
            <a:r>
              <a:rPr lang="en-US" sz="1900" b="1" i="0" dirty="0">
                <a:effectLst/>
                <a:latin typeface="Times New Roman" panose="02020603050405020304" pitchFamily="18" charset="0"/>
                <a:cs typeface="Times New Roman" panose="02020603050405020304" pitchFamily="18" charset="0"/>
              </a:rPr>
              <a:t>Scenario</a:t>
            </a:r>
            <a:r>
              <a:rPr lang="en-US" sz="1900" b="0" i="0" dirty="0">
                <a:effectLst/>
                <a:latin typeface="Times New Roman" panose="02020603050405020304" pitchFamily="18" charset="0"/>
                <a:cs typeface="Times New Roman" panose="02020603050405020304" pitchFamily="18" charset="0"/>
              </a:rPr>
              <a:t>: Sarah monitors the performance of her trades and analyzes market trends.</a:t>
            </a:r>
          </a:p>
          <a:p>
            <a:pPr lvl="1">
              <a:lnSpc>
                <a:spcPct val="110000"/>
              </a:lnSpc>
            </a:pPr>
            <a:r>
              <a:rPr lang="en-US" sz="1900" b="1" i="0" dirty="0">
                <a:effectLst/>
                <a:latin typeface="Times New Roman" panose="02020603050405020304" pitchFamily="18" charset="0"/>
                <a:cs typeface="Times New Roman" panose="02020603050405020304" pitchFamily="18" charset="0"/>
              </a:rPr>
              <a:t>Action</a:t>
            </a:r>
            <a:r>
              <a:rPr lang="en-US" sz="1900" b="0" i="0" dirty="0">
                <a:effectLst/>
                <a:latin typeface="Times New Roman" panose="02020603050405020304" pitchFamily="18" charset="0"/>
                <a:cs typeface="Times New Roman" panose="02020603050405020304" pitchFamily="18" charset="0"/>
              </a:rPr>
              <a:t>: Sarah uses </a:t>
            </a:r>
            <a:r>
              <a:rPr lang="en-US" sz="1900" b="0" i="0" dirty="0" err="1">
                <a:effectLst/>
                <a:latin typeface="Times New Roman" panose="02020603050405020304" pitchFamily="18" charset="0"/>
                <a:cs typeface="Times New Roman" panose="02020603050405020304" pitchFamily="18" charset="0"/>
              </a:rPr>
              <a:t>CoinNexus's</a:t>
            </a:r>
            <a:r>
              <a:rPr lang="en-US" sz="1900" b="0" i="0" dirty="0">
                <a:effectLst/>
                <a:latin typeface="Times New Roman" panose="02020603050405020304" pitchFamily="18" charset="0"/>
                <a:cs typeface="Times New Roman" panose="02020603050405020304" pitchFamily="18" charset="0"/>
              </a:rPr>
              <a:t> charting tools, technical indicators, and news feeds to assess market conditions and make informed decisions.</a:t>
            </a:r>
          </a:p>
          <a:p>
            <a:pPr lvl="1">
              <a:lnSpc>
                <a:spcPct val="110000"/>
              </a:lnSpc>
            </a:pPr>
            <a:r>
              <a:rPr lang="en-US" sz="1900" b="1" i="0" dirty="0">
                <a:effectLst/>
                <a:latin typeface="Times New Roman" panose="02020603050405020304" pitchFamily="18" charset="0"/>
                <a:cs typeface="Times New Roman" panose="02020603050405020304" pitchFamily="18" charset="0"/>
              </a:rPr>
              <a:t>Outcome</a:t>
            </a:r>
            <a:r>
              <a:rPr lang="en-US" sz="1900" b="0" i="0" dirty="0">
                <a:effectLst/>
                <a:latin typeface="Times New Roman" panose="02020603050405020304" pitchFamily="18" charset="0"/>
                <a:cs typeface="Times New Roman" panose="02020603050405020304" pitchFamily="18" charset="0"/>
              </a:rPr>
              <a:t>: Sarah adjusts her trading strategy based on market analysis, optimizing her portfolio for potential growth.</a:t>
            </a:r>
          </a:p>
          <a:p>
            <a:pPr algn="just">
              <a:lnSpc>
                <a:spcPct val="110000"/>
              </a:lnSpc>
            </a:pPr>
            <a:endParaRPr lang="en-US" sz="1400" dirty="0"/>
          </a:p>
        </p:txBody>
      </p:sp>
      <p:pic>
        <p:nvPicPr>
          <p:cNvPr id="14" name="Picture 13">
            <a:extLst>
              <a:ext uri="{FF2B5EF4-FFF2-40B4-BE49-F238E27FC236}">
                <a16:creationId xmlns:a16="http://schemas.microsoft.com/office/drawing/2014/main" id="{DCC0100C-A457-45B1-8A8B-8740F43EC1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111580454"/>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2EADEE-ABA1-C7B7-7D29-A24A22C99E2C}"/>
              </a:ext>
            </a:extLst>
          </p:cNvPr>
          <p:cNvGraphicFramePr>
            <a:graphicFrameLocks noChangeAspect="1"/>
          </p:cNvGraphicFramePr>
          <p:nvPr>
            <p:custDataLst>
              <p:tags r:id="rId1"/>
            </p:custDataLst>
            <p:extLst>
              <p:ext uri="{D42A27DB-BD31-4B8C-83A1-F6EECF244321}">
                <p14:modId xmlns:p14="http://schemas.microsoft.com/office/powerpoint/2010/main" val="108452570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useBgFill="1">
        <p:nvSpPr>
          <p:cNvPr id="8" name="Rectangle 7">
            <a:extLst>
              <a:ext uri="{FF2B5EF4-FFF2-40B4-BE49-F238E27FC236}">
                <a16:creationId xmlns:a16="http://schemas.microsoft.com/office/drawing/2014/main" id="{54F891EB-ED45-44C3-95D6-FFB2EC07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A385B8-7C85-4CE0-AE3A-00EB627B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950C811-9CA4-A8C9-9C82-88C602A384E4}"/>
              </a:ext>
            </a:extLst>
          </p:cNvPr>
          <p:cNvSpPr>
            <a:spLocks noGrp="1"/>
          </p:cNvSpPr>
          <p:nvPr>
            <p:ph type="title"/>
          </p:nvPr>
        </p:nvSpPr>
        <p:spPr>
          <a:xfrm>
            <a:off x="812205" y="804519"/>
            <a:ext cx="3241820" cy="4431360"/>
          </a:xfrm>
        </p:spPr>
        <p:txBody>
          <a:bodyPr vert="horz" anchor="ctr">
            <a:normAutofit/>
          </a:bodyPr>
          <a:lstStyle/>
          <a:p>
            <a:r>
              <a:rPr lang="en-US" b="1">
                <a:latin typeface="Times New Roman"/>
                <a:cs typeface="Times New Roman"/>
              </a:rPr>
              <a:t>USER JOURNEY MAP FOR COIN NEXUS</a:t>
            </a:r>
            <a:br>
              <a:rPr lang="en-US" b="1">
                <a:latin typeface="Times New Roman"/>
                <a:cs typeface="Times New Roman"/>
              </a:rPr>
            </a:br>
            <a:endParaRPr lang="en-US">
              <a:ea typeface="+mj-lt"/>
              <a:cs typeface="+mj-lt"/>
            </a:endParaRPr>
          </a:p>
          <a:p>
            <a:endParaRPr lang="en-US"/>
          </a:p>
        </p:txBody>
      </p:sp>
      <p:cxnSp>
        <p:nvCxnSpPr>
          <p:cNvPr id="12" name="Straight Connector 11">
            <a:extLst>
              <a:ext uri="{FF2B5EF4-FFF2-40B4-BE49-F238E27FC236}">
                <a16:creationId xmlns:a16="http://schemas.microsoft.com/office/drawing/2014/main" id="{19AF263B-E208-40DF-A182-5193478DC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45156" y="890353"/>
            <a:ext cx="0" cy="45720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3A4126-09A6-08EA-2C08-93A4598BCB20}"/>
              </a:ext>
            </a:extLst>
          </p:cNvPr>
          <p:cNvSpPr>
            <a:spLocks noGrp="1"/>
          </p:cNvSpPr>
          <p:nvPr>
            <p:ph idx="1"/>
          </p:nvPr>
        </p:nvSpPr>
        <p:spPr>
          <a:xfrm>
            <a:off x="4637863" y="804520"/>
            <a:ext cx="6102559" cy="4431359"/>
          </a:xfrm>
        </p:spPr>
        <p:txBody>
          <a:bodyPr anchor="ctr">
            <a:normAutofit/>
          </a:bodyPr>
          <a:lstStyle/>
          <a:p>
            <a:pPr marL="0" indent="0">
              <a:buNone/>
            </a:pPr>
            <a:r>
              <a:rPr lang="en-US" sz="1800" dirty="0">
                <a:latin typeface="Times New Roman" panose="02020603050405020304" pitchFamily="18" charset="0"/>
                <a:cs typeface="Times New Roman" panose="02020603050405020304" pitchFamily="18" charset="0"/>
              </a:rPr>
              <a:t>7</a:t>
            </a:r>
            <a:r>
              <a:rPr lang="en-US" sz="1800" b="0" i="0" dirty="0">
                <a:effectLst/>
                <a:latin typeface="Times New Roman" panose="02020603050405020304" pitchFamily="18" charset="0"/>
                <a:cs typeface="Times New Roman" panose="02020603050405020304" pitchFamily="18" charset="0"/>
              </a:rPr>
              <a:t>. </a:t>
            </a:r>
            <a:r>
              <a:rPr lang="en-US" sz="1800" b="1" i="0" dirty="0">
                <a:effectLst/>
                <a:latin typeface="Times New Roman" panose="02020603050405020304" pitchFamily="18" charset="0"/>
                <a:cs typeface="Times New Roman" panose="02020603050405020304" pitchFamily="18" charset="0"/>
              </a:rPr>
              <a:t>Continuous Improvement and Engagement:</a:t>
            </a:r>
            <a:endParaRPr lang="en-US" sz="1800" b="0" i="0" dirty="0">
              <a:effectLst/>
              <a:latin typeface="Times New Roman" panose="02020603050405020304" pitchFamily="18" charset="0"/>
              <a:cs typeface="Times New Roman" panose="02020603050405020304" pitchFamily="18" charset="0"/>
            </a:endParaRPr>
          </a:p>
          <a:p>
            <a:pPr lvl="1"/>
            <a:r>
              <a:rPr lang="en-US" b="1" i="0" dirty="0">
                <a:effectLst/>
                <a:latin typeface="Times New Roman" panose="02020603050405020304" pitchFamily="18" charset="0"/>
                <a:cs typeface="Times New Roman" panose="02020603050405020304" pitchFamily="18" charset="0"/>
              </a:rPr>
              <a:t>Scenario</a:t>
            </a:r>
            <a:r>
              <a:rPr lang="en-US" b="0" i="0" dirty="0">
                <a:effectLst/>
                <a:latin typeface="Times New Roman" panose="02020603050405020304" pitchFamily="18" charset="0"/>
                <a:cs typeface="Times New Roman" panose="02020603050405020304" pitchFamily="18" charset="0"/>
              </a:rPr>
              <a:t>: Sarah continues to use </a:t>
            </a:r>
            <a:r>
              <a:rPr lang="en-US" b="0" i="0" dirty="0" err="1">
                <a:effectLst/>
                <a:latin typeface="Times New Roman" panose="02020603050405020304" pitchFamily="18" charset="0"/>
                <a:cs typeface="Times New Roman" panose="02020603050405020304" pitchFamily="18" charset="0"/>
              </a:rPr>
              <a:t>CoinNexus</a:t>
            </a:r>
            <a:r>
              <a:rPr lang="en-US" b="0" i="0" dirty="0">
                <a:effectLst/>
                <a:latin typeface="Times New Roman" panose="02020603050405020304" pitchFamily="18" charset="0"/>
                <a:cs typeface="Times New Roman" panose="02020603050405020304" pitchFamily="18" charset="0"/>
              </a:rPr>
              <a:t> for her cryptocurrency trading activities.</a:t>
            </a:r>
          </a:p>
          <a:p>
            <a:pPr lvl="1"/>
            <a:r>
              <a:rPr lang="en-US" b="1" i="0" dirty="0">
                <a:effectLst/>
                <a:latin typeface="Times New Roman" panose="02020603050405020304" pitchFamily="18" charset="0"/>
                <a:cs typeface="Times New Roman" panose="02020603050405020304" pitchFamily="18" charset="0"/>
              </a:rPr>
              <a:t>Action</a:t>
            </a:r>
            <a:r>
              <a:rPr lang="en-US" b="0" i="0" dirty="0">
                <a:effectLst/>
                <a:latin typeface="Times New Roman" panose="02020603050405020304" pitchFamily="18" charset="0"/>
                <a:cs typeface="Times New Roman" panose="02020603050405020304" pitchFamily="18" charset="0"/>
              </a:rPr>
              <a:t>: Sarah provides feedback and suggestions for improvement through user surveys or feedback forms.</a:t>
            </a:r>
          </a:p>
          <a:p>
            <a:pPr lvl="1"/>
            <a:r>
              <a:rPr lang="en-US" b="1" i="0" dirty="0">
                <a:effectLst/>
                <a:latin typeface="Times New Roman" panose="02020603050405020304" pitchFamily="18" charset="0"/>
                <a:cs typeface="Times New Roman" panose="02020603050405020304" pitchFamily="18" charset="0"/>
              </a:rPr>
              <a:t>Outcome</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CoinNexus</a:t>
            </a:r>
            <a:r>
              <a:rPr lang="en-US" b="0" i="0" dirty="0">
                <a:effectLst/>
                <a:latin typeface="Times New Roman" panose="02020603050405020304" pitchFamily="18" charset="0"/>
                <a:cs typeface="Times New Roman" panose="02020603050405020304" pitchFamily="18" charset="0"/>
              </a:rPr>
              <a:t> uses user feedback to iterate and improve its platform, enhancing user satisfaction and retention.</a:t>
            </a:r>
          </a:p>
          <a:p>
            <a:pPr marL="0" indent="0">
              <a:buNone/>
            </a:pPr>
            <a:endParaRPr lang="en-US" dirty="0"/>
          </a:p>
        </p:txBody>
      </p:sp>
      <p:pic>
        <p:nvPicPr>
          <p:cNvPr id="14" name="Picture 13">
            <a:extLst>
              <a:ext uri="{FF2B5EF4-FFF2-40B4-BE49-F238E27FC236}">
                <a16:creationId xmlns:a16="http://schemas.microsoft.com/office/drawing/2014/main" id="{DCC0100C-A457-45B1-8A8B-8740F43EC1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140246720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02354321-1F7B-7696-EF6D-8AD51996C335}"/>
              </a:ext>
            </a:extLst>
          </p:cNvPr>
          <p:cNvGraphicFramePr>
            <a:graphicFrameLocks noChangeAspect="1"/>
          </p:cNvGraphicFramePr>
          <p:nvPr>
            <p:custDataLst>
              <p:tags r:id="rId1"/>
            </p:custDataLst>
            <p:extLst>
              <p:ext uri="{D42A27DB-BD31-4B8C-83A1-F6EECF244321}">
                <p14:modId xmlns:p14="http://schemas.microsoft.com/office/powerpoint/2010/main" val="27758418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useBgFill="1">
        <p:nvSpPr>
          <p:cNvPr id="9" name="Rectangle 8">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376EADCA-2277-1BBC-4AE9-6BC8B2A5E967}"/>
              </a:ext>
            </a:extLst>
          </p:cNvPr>
          <p:cNvSpPr>
            <a:spLocks noGrp="1"/>
          </p:cNvSpPr>
          <p:nvPr>
            <p:ph type="title"/>
          </p:nvPr>
        </p:nvSpPr>
        <p:spPr>
          <a:xfrm>
            <a:off x="1451579" y="2303047"/>
            <a:ext cx="3272093" cy="2674198"/>
          </a:xfrm>
        </p:spPr>
        <p:txBody>
          <a:bodyPr vert="horz" anchor="t">
            <a:normAutofit/>
          </a:bodyPr>
          <a:lstStyle/>
          <a:p>
            <a:r>
              <a:rPr lang="en-US" dirty="0"/>
              <a:t>COMPETITIVE ANALYSIS</a:t>
            </a:r>
          </a:p>
        </p:txBody>
      </p:sp>
      <p:cxnSp>
        <p:nvCxnSpPr>
          <p:cNvPr id="13" name="Straight Connector 12">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17" name="Picture 16">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2E86F17B-7A3E-93E4-934D-EA29C59A0EEE}"/>
              </a:ext>
            </a:extLst>
          </p:cNvPr>
          <p:cNvGraphicFramePr>
            <a:graphicFrameLocks noGrp="1"/>
          </p:cNvGraphicFramePr>
          <p:nvPr>
            <p:ph idx="1"/>
            <p:extLst>
              <p:ext uri="{D42A27DB-BD31-4B8C-83A1-F6EECF244321}">
                <p14:modId xmlns:p14="http://schemas.microsoft.com/office/powerpoint/2010/main" val="2552695248"/>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091796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6D34131-8B25-EBDE-CB6E-B027DC05AD0D}"/>
              </a:ext>
            </a:extLst>
          </p:cNvPr>
          <p:cNvGraphicFramePr>
            <a:graphicFrameLocks noChangeAspect="1"/>
          </p:cNvGraphicFramePr>
          <p:nvPr>
            <p:custDataLst>
              <p:tags r:id="rId1"/>
            </p:custDataLst>
            <p:extLst>
              <p:ext uri="{D42A27DB-BD31-4B8C-83A1-F6EECF244321}">
                <p14:modId xmlns:p14="http://schemas.microsoft.com/office/powerpoint/2010/main" val="2267880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9" name="Rectangle 2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1" name="Picture 3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3" name="Straight Connector 3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7" name="Rectangle 36">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D715574D-728E-E6D7-9131-F1CCE6736903}"/>
              </a:ext>
            </a:extLst>
          </p:cNvPr>
          <p:cNvSpPr>
            <a:spLocks noGrp="1"/>
          </p:cNvSpPr>
          <p:nvPr>
            <p:ph type="title"/>
          </p:nvPr>
        </p:nvSpPr>
        <p:spPr>
          <a:xfrm>
            <a:off x="659301" y="1474969"/>
            <a:ext cx="3154213" cy="1868760"/>
          </a:xfrm>
        </p:spPr>
        <p:txBody>
          <a:bodyPr vert="horz" lIns="91440" tIns="45720" rIns="91440" bIns="0" rtlCol="0" anchor="b">
            <a:normAutofit/>
          </a:bodyPr>
          <a:lstStyle/>
          <a:p>
            <a:r>
              <a:rPr lang="en-US" sz="3600" dirty="0"/>
              <a:t>COMPETITIVE</a:t>
            </a:r>
            <a:br>
              <a:rPr lang="en-US" sz="3600" dirty="0"/>
            </a:br>
            <a:r>
              <a:rPr lang="en-US" sz="3600" dirty="0"/>
              <a:t>ANALYSIS</a:t>
            </a:r>
          </a:p>
        </p:txBody>
      </p:sp>
      <p:cxnSp>
        <p:nvCxnSpPr>
          <p:cNvPr id="41" name="Straight Connector 40">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43" name="Group 42">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44" name="Rectangle 43">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7" name="Rectangle 46">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1" name="Straight Connector 50">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CE0AA8E9-8D9E-B688-20FC-D2571138C0EE}"/>
              </a:ext>
            </a:extLst>
          </p:cNvPr>
          <p:cNvGraphicFramePr>
            <a:graphicFrameLocks noGrp="1"/>
          </p:cNvGraphicFramePr>
          <p:nvPr>
            <p:extLst>
              <p:ext uri="{D42A27DB-BD31-4B8C-83A1-F6EECF244321}">
                <p14:modId xmlns:p14="http://schemas.microsoft.com/office/powerpoint/2010/main" val="2506029725"/>
              </p:ext>
            </p:extLst>
          </p:nvPr>
        </p:nvGraphicFramePr>
        <p:xfrm>
          <a:off x="4349607" y="832643"/>
          <a:ext cx="6781455" cy="4479570"/>
        </p:xfrm>
        <a:graphic>
          <a:graphicData uri="http://schemas.openxmlformats.org/drawingml/2006/table">
            <a:tbl>
              <a:tblPr firstRow="1" bandRow="1">
                <a:noFill/>
                <a:tableStyleId>{5C22544A-7EE6-4342-B048-85BDC9FD1C3A}</a:tableStyleId>
              </a:tblPr>
              <a:tblGrid>
                <a:gridCol w="2006088">
                  <a:extLst>
                    <a:ext uri="{9D8B030D-6E8A-4147-A177-3AD203B41FA5}">
                      <a16:colId xmlns:a16="http://schemas.microsoft.com/office/drawing/2014/main" val="2125998591"/>
                    </a:ext>
                  </a:extLst>
                </a:gridCol>
                <a:gridCol w="2420083">
                  <a:extLst>
                    <a:ext uri="{9D8B030D-6E8A-4147-A177-3AD203B41FA5}">
                      <a16:colId xmlns:a16="http://schemas.microsoft.com/office/drawing/2014/main" val="1238115368"/>
                    </a:ext>
                  </a:extLst>
                </a:gridCol>
                <a:gridCol w="2355284">
                  <a:extLst>
                    <a:ext uri="{9D8B030D-6E8A-4147-A177-3AD203B41FA5}">
                      <a16:colId xmlns:a16="http://schemas.microsoft.com/office/drawing/2014/main" val="4214250433"/>
                    </a:ext>
                  </a:extLst>
                </a:gridCol>
              </a:tblGrid>
              <a:tr h="340250">
                <a:tc>
                  <a:txBody>
                    <a:bodyPr/>
                    <a:lstStyle/>
                    <a:p>
                      <a:r>
                        <a:rPr lang="en-US" sz="1100" b="1" cap="none" spc="0" err="1">
                          <a:solidFill>
                            <a:srgbClr val="FFFFFF"/>
                          </a:solidFill>
                          <a:latin typeface="Times New Roman" panose="02020603050405020304" pitchFamily="18" charset="0"/>
                          <a:cs typeface="Times New Roman" panose="02020603050405020304" pitchFamily="18" charset="0"/>
                        </a:rPr>
                        <a:t>Comparsion</a:t>
                      </a:r>
                      <a:r>
                        <a:rPr lang="en-US" sz="1100" b="1" cap="none" spc="0">
                          <a:solidFill>
                            <a:srgbClr val="FFFFFF"/>
                          </a:solidFill>
                          <a:latin typeface="Times New Roman" panose="02020603050405020304" pitchFamily="18" charset="0"/>
                          <a:cs typeface="Times New Roman" panose="02020603050405020304" pitchFamily="18" charset="0"/>
                        </a:rPr>
                        <a:t> Point</a:t>
                      </a:r>
                    </a:p>
                  </a:txBody>
                  <a:tcPr marL="131086" marR="78652" marT="78652" marB="78652" anchor="ctr">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100" b="1" i="0" kern="1200" cap="none" spc="0" err="1">
                          <a:solidFill>
                            <a:srgbClr val="FFFFFF"/>
                          </a:solidFill>
                          <a:effectLst/>
                          <a:latin typeface="Times New Roman" panose="02020603050405020304" pitchFamily="18" charset="0"/>
                          <a:ea typeface="+mn-ea"/>
                          <a:cs typeface="Times New Roman" panose="02020603050405020304" pitchFamily="18" charset="0"/>
                        </a:rPr>
                        <a:t>CoinNexus</a:t>
                      </a:r>
                      <a:endParaRPr lang="en-US" sz="1100" b="1" cap="none" spc="0">
                        <a:solidFill>
                          <a:srgbClr val="FFFFFF"/>
                        </a:solidFill>
                        <a:latin typeface="Times New Roman" panose="02020603050405020304" pitchFamily="18" charset="0"/>
                        <a:cs typeface="Times New Roman" panose="02020603050405020304" pitchFamily="18" charset="0"/>
                      </a:endParaRPr>
                    </a:p>
                  </a:txBody>
                  <a:tcPr marL="131086" marR="78652" marT="78652" marB="78652" anchor="ctr">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100" b="1" i="0" kern="1200" cap="none" spc="0" err="1">
                          <a:solidFill>
                            <a:srgbClr val="FFFFFF"/>
                          </a:solidFill>
                          <a:effectLst/>
                          <a:latin typeface="Times New Roman" panose="02020603050405020304" pitchFamily="18" charset="0"/>
                          <a:ea typeface="+mn-ea"/>
                          <a:cs typeface="Times New Roman" panose="02020603050405020304" pitchFamily="18" charset="0"/>
                        </a:rPr>
                        <a:t>Binance</a:t>
                      </a:r>
                      <a:endParaRPr lang="en-US" sz="1100" b="1" cap="none" spc="0">
                        <a:solidFill>
                          <a:srgbClr val="FFFFFF"/>
                        </a:solidFill>
                        <a:latin typeface="Times New Roman" panose="02020603050405020304" pitchFamily="18" charset="0"/>
                        <a:cs typeface="Times New Roman" panose="02020603050405020304" pitchFamily="18" charset="0"/>
                      </a:endParaRPr>
                    </a:p>
                  </a:txBody>
                  <a:tcPr marL="131086" marR="78652" marT="78652" marB="78652" anchor="ctr">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1292326468"/>
                  </a:ext>
                </a:extLst>
              </a:tr>
              <a:tr h="7889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cap="none" spc="0">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Product Range</a:t>
                      </a:r>
                    </a:p>
                    <a:p>
                      <a:endParaRPr lang="en-US" sz="1100" cap="none" spc="0">
                        <a:solidFill>
                          <a:schemeClr val="tx1">
                            <a:lumMod val="85000"/>
                            <a:lumOff val="15000"/>
                          </a:schemeClr>
                        </a:solidFill>
                        <a:latin typeface="Times New Roman" panose="02020603050405020304" pitchFamily="18" charset="0"/>
                        <a:cs typeface="Times New Roman" panose="02020603050405020304" pitchFamily="18" charset="0"/>
                      </a:endParaRPr>
                    </a:p>
                  </a:txBody>
                  <a:tcPr marL="131086" marR="78652" marT="78652" marB="78652">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100" b="0" i="0" kern="1200" cap="none" spc="0">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Offers a diverse range of cryptocurrencies and trading pairs, along with advanced trading tools and features.</a:t>
                      </a:r>
                      <a:endParaRPr lang="en-US" sz="1100" cap="none" spc="0">
                        <a:solidFill>
                          <a:schemeClr val="tx1">
                            <a:lumMod val="85000"/>
                            <a:lumOff val="15000"/>
                          </a:schemeClr>
                        </a:solidFill>
                        <a:latin typeface="Times New Roman" panose="02020603050405020304" pitchFamily="18" charset="0"/>
                        <a:cs typeface="Times New Roman" panose="02020603050405020304" pitchFamily="18" charset="0"/>
                      </a:endParaRPr>
                    </a:p>
                  </a:txBody>
                  <a:tcPr marL="131086" marR="78652" marT="78652" marB="7865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100" b="0" i="0" kern="1200" cap="none" spc="0">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Provides an extensive selection of cryptocurrencies and trading pairs, including futures contracts and options.</a:t>
                      </a:r>
                      <a:endParaRPr lang="en-US" sz="1100" cap="none" spc="0">
                        <a:solidFill>
                          <a:schemeClr val="tx1">
                            <a:lumMod val="85000"/>
                            <a:lumOff val="15000"/>
                          </a:schemeClr>
                        </a:solidFill>
                        <a:latin typeface="Times New Roman" panose="02020603050405020304" pitchFamily="18" charset="0"/>
                        <a:cs typeface="Times New Roman" panose="02020603050405020304" pitchFamily="18" charset="0"/>
                      </a:endParaRPr>
                    </a:p>
                  </a:txBody>
                  <a:tcPr marL="131086" marR="78652" marT="78652" marB="78652">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931623819"/>
                  </a:ext>
                </a:extLst>
              </a:tr>
              <a:tr h="6393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cap="none" spc="0">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Pricing Strategy</a:t>
                      </a:r>
                    </a:p>
                    <a:p>
                      <a:endParaRPr lang="en-US" sz="1100" cap="none" spc="0">
                        <a:solidFill>
                          <a:schemeClr val="tx1">
                            <a:lumMod val="85000"/>
                            <a:lumOff val="15000"/>
                          </a:schemeClr>
                        </a:solidFill>
                      </a:endParaRPr>
                    </a:p>
                  </a:txBody>
                  <a:tcPr marL="131086" marR="78652" marT="78652" marB="78652">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100" b="0" i="0" kern="1200" cap="none" spc="0" dirty="0">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Competitive trading fees with discounts for high-volume traders and loyalty programs.</a:t>
                      </a:r>
                      <a:endParaRPr lang="en-US" sz="1100" cap="none" spc="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marL="131086" marR="78652" marT="78652" marB="7865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100" b="0" i="0" kern="1200" cap="none" spc="0">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Low trading fees and additional discounts for using </a:t>
                      </a:r>
                      <a:r>
                        <a:rPr lang="en-US" sz="1100" b="0" i="0" kern="1200" cap="none" spc="0" err="1">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Binance</a:t>
                      </a:r>
                      <a:r>
                        <a:rPr lang="en-US" sz="1100" b="0" i="0" kern="1200" cap="none" spc="0">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 Coin (BNB).</a:t>
                      </a:r>
                      <a:endParaRPr lang="en-US" sz="1100" cap="none" spc="0">
                        <a:solidFill>
                          <a:schemeClr val="tx1">
                            <a:lumMod val="85000"/>
                            <a:lumOff val="15000"/>
                          </a:schemeClr>
                        </a:solidFill>
                        <a:latin typeface="Times New Roman" panose="02020603050405020304" pitchFamily="18" charset="0"/>
                        <a:cs typeface="Times New Roman" panose="02020603050405020304" pitchFamily="18" charset="0"/>
                      </a:endParaRPr>
                    </a:p>
                  </a:txBody>
                  <a:tcPr marL="131086" marR="78652" marT="78652" marB="78652">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615643294"/>
                  </a:ext>
                </a:extLst>
              </a:tr>
              <a:tr h="7889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cap="none" spc="0">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Brand Positioning</a:t>
                      </a:r>
                    </a:p>
                    <a:p>
                      <a:endParaRPr lang="en-US" sz="1100" cap="none" spc="0">
                        <a:solidFill>
                          <a:schemeClr val="tx1">
                            <a:lumMod val="85000"/>
                            <a:lumOff val="15000"/>
                          </a:schemeClr>
                        </a:solidFill>
                      </a:endParaRPr>
                    </a:p>
                  </a:txBody>
                  <a:tcPr marL="131086" marR="78652" marT="78652" marB="78652">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100" b="0" i="0" kern="1200" cap="none" spc="0">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Positioned as a user-friendly and secure cryptocurrency trading platform with a focus on accessibility and advanced features.</a:t>
                      </a:r>
                      <a:endParaRPr lang="en-US" sz="1100" cap="none" spc="0">
                        <a:solidFill>
                          <a:schemeClr val="tx1">
                            <a:lumMod val="85000"/>
                            <a:lumOff val="15000"/>
                          </a:schemeClr>
                        </a:solidFill>
                        <a:latin typeface="Times New Roman" panose="02020603050405020304" pitchFamily="18" charset="0"/>
                        <a:cs typeface="Times New Roman" panose="02020603050405020304" pitchFamily="18" charset="0"/>
                      </a:endParaRPr>
                    </a:p>
                  </a:txBody>
                  <a:tcPr marL="131086" marR="78652" marT="78652" marB="7865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100" b="0" i="0" kern="1200" cap="none" spc="0">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Positioned as the world's leading cryptocurrency exchange, known for its low fees and wide range of trading options.</a:t>
                      </a:r>
                      <a:endParaRPr lang="en-US" sz="1100" cap="none" spc="0">
                        <a:solidFill>
                          <a:schemeClr val="tx1">
                            <a:lumMod val="85000"/>
                            <a:lumOff val="15000"/>
                          </a:schemeClr>
                        </a:solidFill>
                        <a:latin typeface="Times New Roman" panose="02020603050405020304" pitchFamily="18" charset="0"/>
                        <a:cs typeface="Times New Roman" panose="02020603050405020304" pitchFamily="18" charset="0"/>
                      </a:endParaRPr>
                    </a:p>
                  </a:txBody>
                  <a:tcPr marL="131086" marR="78652" marT="78652" marB="78652">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854289282"/>
                  </a:ext>
                </a:extLst>
              </a:tr>
              <a:tr h="7889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cap="none" spc="0">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Marketing Approach</a:t>
                      </a:r>
                    </a:p>
                    <a:p>
                      <a:endParaRPr lang="en-US" sz="1100" cap="none" spc="0">
                        <a:solidFill>
                          <a:schemeClr val="tx1">
                            <a:lumMod val="85000"/>
                            <a:lumOff val="15000"/>
                          </a:schemeClr>
                        </a:solidFill>
                      </a:endParaRPr>
                    </a:p>
                  </a:txBody>
                  <a:tcPr marL="131086" marR="78652" marT="78652" marB="78652">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100" b="0" i="0" kern="1200" cap="none" spc="0" dirty="0">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Utilizes a combination of digital marketing channels, social media engagement, and educational content to attract and retain users.</a:t>
                      </a:r>
                      <a:endParaRPr lang="en-US" sz="1100" cap="none" spc="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marL="131086" marR="78652" marT="78652" marB="7865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100" b="0" i="0" kern="1200" cap="none" spc="0" dirty="0">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Known for its aggressive marketing campaigns, influencer partnerships, and frequent promotions to attract new users.</a:t>
                      </a:r>
                      <a:endParaRPr lang="en-US" sz="1100" cap="none" spc="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marL="131086" marR="78652" marT="78652" marB="78652">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270830094"/>
                  </a:ext>
                </a:extLst>
              </a:tr>
              <a:tr h="7889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cap="none" spc="0" dirty="0">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Customer Experience</a:t>
                      </a:r>
                    </a:p>
                    <a:p>
                      <a:endParaRPr lang="en-US" sz="1100" cap="none" spc="0" dirty="0">
                        <a:solidFill>
                          <a:schemeClr val="tx1">
                            <a:lumMod val="85000"/>
                            <a:lumOff val="15000"/>
                          </a:schemeClr>
                        </a:solidFill>
                      </a:endParaRPr>
                    </a:p>
                  </a:txBody>
                  <a:tcPr marL="131086" marR="78652" marT="78652" marB="78652">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1100" b="0" i="0" kern="1200" cap="none" spc="0" dirty="0">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Prioritizes user experience with a user-friendly interface, responsive customer support, and regular updates to improve platform functionality.</a:t>
                      </a:r>
                      <a:endParaRPr lang="en-US" sz="1100" cap="none" spc="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marL="131086" marR="78652" marT="78652" marB="7865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1100" b="0" i="0" kern="1200" cap="none" spc="0" dirty="0">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Offers a seamless trading experience with fast order execution, 24/7 customer support, and a comprehensive knowledge base for users.</a:t>
                      </a:r>
                      <a:endParaRPr lang="en-US" sz="1100" cap="none" spc="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marL="131086" marR="78652" marT="78652" marB="78652">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3107018222"/>
                  </a:ext>
                </a:extLst>
              </a:tr>
            </a:tbl>
          </a:graphicData>
        </a:graphic>
      </p:graphicFrame>
      <p:sp>
        <p:nvSpPr>
          <p:cNvPr id="7" name="TextBox 6">
            <a:extLst>
              <a:ext uri="{FF2B5EF4-FFF2-40B4-BE49-F238E27FC236}">
                <a16:creationId xmlns:a16="http://schemas.microsoft.com/office/drawing/2014/main" id="{3900E853-F00D-EB87-F484-BD515D014219}"/>
              </a:ext>
            </a:extLst>
          </p:cNvPr>
          <p:cNvSpPr txBox="1"/>
          <p:nvPr/>
        </p:nvSpPr>
        <p:spPr>
          <a:xfrm>
            <a:off x="11131062" y="550398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27343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0CA39EF-92E0-6B11-D8A3-E3BA040C1617}"/>
              </a:ext>
            </a:extLst>
          </p:cNvPr>
          <p:cNvGraphicFramePr>
            <a:graphicFrameLocks noChangeAspect="1"/>
          </p:cNvGraphicFramePr>
          <p:nvPr>
            <p:custDataLst>
              <p:tags r:id="rId1"/>
            </p:custDataLst>
            <p:extLst>
              <p:ext uri="{D42A27DB-BD31-4B8C-83A1-F6EECF244321}">
                <p14:modId xmlns:p14="http://schemas.microsoft.com/office/powerpoint/2010/main" val="48109409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useBgFill="1">
        <p:nvSpPr>
          <p:cNvPr id="8" name="Rectangle 7">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Rectangle 11">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1" y="638508"/>
            <a:ext cx="10905339"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204" y="865667"/>
            <a:ext cx="10451592"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3">
            <a:schemeClr val="l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796" y="1030259"/>
            <a:ext cx="10122408" cy="4059936"/>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D53499-4FB9-B811-D96F-1D6DB89D8A67}"/>
              </a:ext>
            </a:extLst>
          </p:cNvPr>
          <p:cNvSpPr>
            <a:spLocks noGrp="1"/>
          </p:cNvSpPr>
          <p:nvPr>
            <p:ph type="title"/>
          </p:nvPr>
        </p:nvSpPr>
        <p:spPr>
          <a:xfrm>
            <a:off x="1451579" y="1376053"/>
            <a:ext cx="9405891" cy="1002990"/>
          </a:xfrm>
        </p:spPr>
        <p:txBody>
          <a:bodyPr vert="horz" anchor="ctr">
            <a:normAutofit/>
          </a:bodyPr>
          <a:lstStyle/>
          <a:p>
            <a:r>
              <a:rPr lang="en-US" dirty="0"/>
              <a:t>CONCLUSION</a:t>
            </a:r>
          </a:p>
        </p:txBody>
      </p:sp>
      <p:sp>
        <p:nvSpPr>
          <p:cNvPr id="3" name="Content Placeholder 2">
            <a:extLst>
              <a:ext uri="{FF2B5EF4-FFF2-40B4-BE49-F238E27FC236}">
                <a16:creationId xmlns:a16="http://schemas.microsoft.com/office/drawing/2014/main" id="{D52A7E65-F516-58B5-395E-A94A10762659}"/>
              </a:ext>
            </a:extLst>
          </p:cNvPr>
          <p:cNvSpPr>
            <a:spLocks noGrp="1"/>
          </p:cNvSpPr>
          <p:nvPr>
            <p:ph idx="1"/>
          </p:nvPr>
        </p:nvSpPr>
        <p:spPr>
          <a:xfrm>
            <a:off x="1451579" y="2464991"/>
            <a:ext cx="9405891" cy="2403571"/>
          </a:xfrm>
        </p:spPr>
        <p:txBody>
          <a:bodyPr>
            <a:normAutofit lnSpcReduction="10000"/>
          </a:bodyPr>
          <a:lstStyle/>
          <a:p>
            <a:pPr algn="just">
              <a:lnSpc>
                <a:spcPct val="110000"/>
              </a:lnSpc>
            </a:pPr>
            <a:r>
              <a:rPr lang="en-US" sz="1400" b="1" i="0" dirty="0">
                <a:effectLst/>
                <a:latin typeface="Times New Roman" panose="02020603050405020304" pitchFamily="18" charset="0"/>
                <a:cs typeface="Times New Roman" panose="02020603050405020304" pitchFamily="18" charset="0"/>
              </a:rPr>
              <a:t>Leverage Competitive Advantages</a:t>
            </a:r>
            <a:r>
              <a:rPr lang="en-US" sz="1400" b="0" i="0" dirty="0">
                <a:effectLst/>
                <a:latin typeface="Times New Roman" panose="02020603050405020304" pitchFamily="18" charset="0"/>
                <a:cs typeface="Times New Roman" panose="02020603050405020304" pitchFamily="18" charset="0"/>
              </a:rPr>
              <a:t>: By understanding its strengths relative to competitors, </a:t>
            </a:r>
            <a:r>
              <a:rPr lang="en-US" sz="1400" b="0" i="0" dirty="0" err="1">
                <a:effectLst/>
                <a:latin typeface="Times New Roman" panose="02020603050405020304" pitchFamily="18" charset="0"/>
                <a:cs typeface="Times New Roman" panose="02020603050405020304" pitchFamily="18" charset="0"/>
              </a:rPr>
              <a:t>CoinNexus</a:t>
            </a:r>
            <a:r>
              <a:rPr lang="en-US" sz="1400" b="0" i="0" dirty="0">
                <a:effectLst/>
                <a:latin typeface="Times New Roman" panose="02020603050405020304" pitchFamily="18" charset="0"/>
                <a:cs typeface="Times New Roman" panose="02020603050405020304" pitchFamily="18" charset="0"/>
              </a:rPr>
              <a:t> can capitalize on its unique features, user-friendly interface, and robust security measures to attract and retain users.</a:t>
            </a:r>
          </a:p>
          <a:p>
            <a:pPr algn="just">
              <a:lnSpc>
                <a:spcPct val="110000"/>
              </a:lnSpc>
            </a:pPr>
            <a:r>
              <a:rPr lang="en-US" sz="1400" b="1" i="0" dirty="0">
                <a:effectLst/>
                <a:latin typeface="Times New Roman" panose="02020603050405020304" pitchFamily="18" charset="0"/>
                <a:cs typeface="Times New Roman" panose="02020603050405020304" pitchFamily="18" charset="0"/>
              </a:rPr>
              <a:t>Address Weaknesses</a:t>
            </a:r>
            <a:r>
              <a:rPr lang="en-US" sz="1400" b="0" i="0" dirty="0">
                <a:effectLst/>
                <a:latin typeface="Times New Roman" panose="02020603050405020304" pitchFamily="18" charset="0"/>
                <a:cs typeface="Times New Roman" panose="02020603050405020304" pitchFamily="18" charset="0"/>
              </a:rPr>
              <a:t>: Identifying areas where </a:t>
            </a:r>
            <a:r>
              <a:rPr lang="en-US" sz="1400" b="0" i="0" dirty="0" err="1">
                <a:effectLst/>
                <a:latin typeface="Times New Roman" panose="02020603050405020304" pitchFamily="18" charset="0"/>
                <a:cs typeface="Times New Roman" panose="02020603050405020304" pitchFamily="18" charset="0"/>
              </a:rPr>
              <a:t>CoinNexus</a:t>
            </a:r>
            <a:r>
              <a:rPr lang="en-US" sz="1400" b="0" i="0" dirty="0">
                <a:effectLst/>
                <a:latin typeface="Times New Roman" panose="02020603050405020304" pitchFamily="18" charset="0"/>
                <a:cs typeface="Times New Roman" panose="02020603050405020304" pitchFamily="18" charset="0"/>
              </a:rPr>
              <a:t> may lag behind competitors allows the platform to address weaknesses, such as customer support inefficiencies or regulatory compliance challenges, to improve overall user experience.</a:t>
            </a:r>
          </a:p>
          <a:p>
            <a:pPr algn="just">
              <a:lnSpc>
                <a:spcPct val="110000"/>
              </a:lnSpc>
            </a:pPr>
            <a:r>
              <a:rPr lang="en-US" sz="1400" b="1" i="0" dirty="0">
                <a:effectLst/>
                <a:latin typeface="Times New Roman" panose="02020603050405020304" pitchFamily="18" charset="0"/>
                <a:cs typeface="Times New Roman" panose="02020603050405020304" pitchFamily="18" charset="0"/>
              </a:rPr>
              <a:t>Innovate and Differentiate</a:t>
            </a:r>
            <a:r>
              <a:rPr lang="en-US" sz="1400" b="0" i="0" dirty="0">
                <a:effectLst/>
                <a:latin typeface="Times New Roman" panose="02020603050405020304" pitchFamily="18" charset="0"/>
                <a:cs typeface="Times New Roman" panose="02020603050405020304" pitchFamily="18" charset="0"/>
              </a:rPr>
              <a:t>: Insights gained from analyzing competitors enable </a:t>
            </a:r>
            <a:r>
              <a:rPr lang="en-US" sz="1400" b="0" i="0" dirty="0" err="1">
                <a:effectLst/>
                <a:latin typeface="Times New Roman" panose="02020603050405020304" pitchFamily="18" charset="0"/>
                <a:cs typeface="Times New Roman" panose="02020603050405020304" pitchFamily="18" charset="0"/>
              </a:rPr>
              <a:t>CoinNexus</a:t>
            </a:r>
            <a:r>
              <a:rPr lang="en-US" sz="1400" b="0" i="0" dirty="0">
                <a:effectLst/>
                <a:latin typeface="Times New Roman" panose="02020603050405020304" pitchFamily="18" charset="0"/>
                <a:cs typeface="Times New Roman" panose="02020603050405020304" pitchFamily="18" charset="0"/>
              </a:rPr>
              <a:t> to innovate its product offerings, pricing strategies, and marketing approaches to stand out in the crowded cryptocurrency exchange market.</a:t>
            </a:r>
          </a:p>
          <a:p>
            <a:pPr algn="just">
              <a:lnSpc>
                <a:spcPct val="110000"/>
              </a:lnSpc>
            </a:pPr>
            <a:r>
              <a:rPr lang="en-US" sz="1400" b="1" i="0" dirty="0">
                <a:effectLst/>
                <a:latin typeface="Times New Roman" panose="02020603050405020304" pitchFamily="18" charset="0"/>
                <a:cs typeface="Times New Roman" panose="02020603050405020304" pitchFamily="18" charset="0"/>
              </a:rPr>
              <a:t>Stay Responsive and Adaptive</a:t>
            </a:r>
            <a:r>
              <a:rPr lang="en-US" sz="1400" b="0" i="0" dirty="0">
                <a:effectLst/>
                <a:latin typeface="Times New Roman" panose="02020603050405020304" pitchFamily="18" charset="0"/>
                <a:cs typeface="Times New Roman" panose="02020603050405020304" pitchFamily="18" charset="0"/>
              </a:rPr>
              <a:t>: With the cryptocurrency market constantly evolving, regular competitive analysis ensures that </a:t>
            </a:r>
            <a:r>
              <a:rPr lang="en-US" sz="1400" b="0" i="0" dirty="0" err="1">
                <a:effectLst/>
                <a:latin typeface="Times New Roman" panose="02020603050405020304" pitchFamily="18" charset="0"/>
                <a:cs typeface="Times New Roman" panose="02020603050405020304" pitchFamily="18" charset="0"/>
              </a:rPr>
              <a:t>CoinNexus</a:t>
            </a:r>
            <a:r>
              <a:rPr lang="en-US" sz="1400" b="0" i="0" dirty="0">
                <a:effectLst/>
                <a:latin typeface="Times New Roman" panose="02020603050405020304" pitchFamily="18" charset="0"/>
                <a:cs typeface="Times New Roman" panose="02020603050405020304" pitchFamily="18" charset="0"/>
              </a:rPr>
              <a:t> remains agile and responsive to changes, enabling it to adapt its strategies and offerings to meet evolving user needs and market dynamics.</a:t>
            </a:r>
          </a:p>
        </p:txBody>
      </p:sp>
      <p:pic>
        <p:nvPicPr>
          <p:cNvPr id="18" name="Picture 17">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11315700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D100AA3-208D-0D53-AB99-53F2873F939D}"/>
              </a:ext>
            </a:extLst>
          </p:cNvPr>
          <p:cNvGraphicFramePr>
            <a:graphicFrameLocks noChangeAspect="1"/>
          </p:cNvGraphicFramePr>
          <p:nvPr>
            <p:custDataLst>
              <p:tags r:id="rId1"/>
            </p:custDataLst>
            <p:extLst>
              <p:ext uri="{D42A27DB-BD31-4B8C-83A1-F6EECF244321}">
                <p14:modId xmlns:p14="http://schemas.microsoft.com/office/powerpoint/2010/main" val="181387975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9" name="Picture 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1" name="Straight Connector 1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5" name="Rectangle 14">
            <a:extLst>
              <a:ext uri="{FF2B5EF4-FFF2-40B4-BE49-F238E27FC236}">
                <a16:creationId xmlns:a16="http://schemas.microsoft.com/office/drawing/2014/main" id="{1C69834E-5EEE-4D61-833E-049288964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E5D9BA-46E7-4BFA-9C74-75495BF6F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9" name="Rectangle 18">
            <a:extLst>
              <a:ext uri="{FF2B5EF4-FFF2-40B4-BE49-F238E27FC236}">
                <a16:creationId xmlns:a16="http://schemas.microsoft.com/office/drawing/2014/main" id="{5B033D76-5800-44B6-AFE9-EE2106935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1" y="638508"/>
            <a:ext cx="10905339"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22D6F85-FFBA-4F81-AEE5-AAA17CB7A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204" y="865667"/>
            <a:ext cx="10451592"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3">
            <a:schemeClr val="lt2"/>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3B31514-E6DF-4357-9EEA-EFB798308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796" y="1030259"/>
            <a:ext cx="10122408" cy="4059936"/>
          </a:xfrm>
          <a:prstGeom prst="rect">
            <a:avLst/>
          </a:prstGeom>
          <a:ln>
            <a:solidFill>
              <a:srgbClr val="949494"/>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A85000-7683-0F4D-5D7D-E4BEAF2DAFD5}"/>
              </a:ext>
            </a:extLst>
          </p:cNvPr>
          <p:cNvSpPr>
            <a:spLocks noGrp="1"/>
          </p:cNvSpPr>
          <p:nvPr>
            <p:ph type="title"/>
          </p:nvPr>
        </p:nvSpPr>
        <p:spPr>
          <a:xfrm>
            <a:off x="1557071" y="1584552"/>
            <a:ext cx="9099255" cy="2537251"/>
          </a:xfrm>
        </p:spPr>
        <p:txBody>
          <a:bodyPr vert="horz" lIns="91440" tIns="45720" rIns="91440" bIns="0" rtlCol="0" anchor="ctr">
            <a:normAutofit/>
          </a:bodyPr>
          <a:lstStyle/>
          <a:p>
            <a:pPr algn="ctr"/>
            <a:r>
              <a:rPr lang="en-US" sz="7200" dirty="0">
                <a:solidFill>
                  <a:srgbClr val="454545"/>
                </a:solidFill>
              </a:rPr>
              <a:t>THANK YOU!</a:t>
            </a:r>
          </a:p>
        </p:txBody>
      </p:sp>
      <p:pic>
        <p:nvPicPr>
          <p:cNvPr id="25" name="Picture 24">
            <a:extLst>
              <a:ext uri="{FF2B5EF4-FFF2-40B4-BE49-F238E27FC236}">
                <a16:creationId xmlns:a16="http://schemas.microsoft.com/office/drawing/2014/main" id="{4C401D57-600A-4C91-AC9A-14CA1ED6F7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7" name="Straight Connector 26">
            <a:extLst>
              <a:ext uri="{FF2B5EF4-FFF2-40B4-BE49-F238E27FC236}">
                <a16:creationId xmlns:a16="http://schemas.microsoft.com/office/drawing/2014/main" id="{412BDC66-00FA-4A3F-9BC7-BE05FF7705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48684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5E169CC-BEFB-B2AD-A440-3095EB161551}"/>
              </a:ext>
            </a:extLst>
          </p:cNvPr>
          <p:cNvGraphicFramePr>
            <a:graphicFrameLocks noChangeAspect="1"/>
          </p:cNvGraphicFramePr>
          <p:nvPr>
            <p:custDataLst>
              <p:tags r:id="rId1"/>
            </p:custDataLst>
            <p:extLst>
              <p:ext uri="{D42A27DB-BD31-4B8C-83A1-F6EECF244321}">
                <p14:modId xmlns:p14="http://schemas.microsoft.com/office/powerpoint/2010/main" val="338605622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287CBE2-6BF1-8395-E75D-2EF8E74C40B4}"/>
              </a:ext>
            </a:extLst>
          </p:cNvPr>
          <p:cNvSpPr>
            <a:spLocks noGrp="1"/>
          </p:cNvSpPr>
          <p:nvPr>
            <p:ph type="title"/>
          </p:nvPr>
        </p:nvSpPr>
        <p:spPr>
          <a:xfrm>
            <a:off x="1451579" y="804520"/>
            <a:ext cx="9603275" cy="899590"/>
          </a:xfrm>
        </p:spPr>
        <p:txBody>
          <a:bodyPr vert="horz"/>
          <a:lstStyle/>
          <a:p>
            <a:r>
              <a:rPr lang="en-US">
                <a:latin typeface="Times New Roman"/>
                <a:cs typeface="Times New Roman"/>
              </a:rPr>
              <a:t>SOLUTION</a:t>
            </a:r>
          </a:p>
        </p:txBody>
      </p:sp>
      <p:sp>
        <p:nvSpPr>
          <p:cNvPr id="3" name="Content Placeholder 2">
            <a:extLst>
              <a:ext uri="{FF2B5EF4-FFF2-40B4-BE49-F238E27FC236}">
                <a16:creationId xmlns:a16="http://schemas.microsoft.com/office/drawing/2014/main" id="{6B9DC665-4F6F-DCE3-2E7B-7EFC45C2BAC1}"/>
              </a:ext>
            </a:extLst>
          </p:cNvPr>
          <p:cNvSpPr>
            <a:spLocks noGrp="1"/>
          </p:cNvSpPr>
          <p:nvPr>
            <p:ph idx="1"/>
          </p:nvPr>
        </p:nvSpPr>
        <p:spPr>
          <a:xfrm>
            <a:off x="1294362" y="1967291"/>
            <a:ext cx="9603275" cy="899590"/>
          </a:xfrm>
        </p:spPr>
        <p:txBody>
          <a:bodyPr>
            <a:normAutofit lnSpcReduction="10000"/>
          </a:bodyPr>
          <a:lstStyle/>
          <a:p>
            <a:pPr marL="0" indent="0" algn="just">
              <a:buNone/>
            </a:pPr>
            <a:r>
              <a:rPr lang="en-US" sz="1600" dirty="0">
                <a:solidFill>
                  <a:srgbClr val="0D0D0D"/>
                </a:solidFill>
                <a:latin typeface="Times New Roman"/>
                <a:ea typeface="+mn-lt"/>
                <a:cs typeface="+mn-lt"/>
              </a:rPr>
              <a:t>Coin Nexus addresses the challenges of navigating the cryptocurrency market with a suite of intuitive and powerful features designed to make trading and investing in cryptocurrencies accessible and efficient for everyone. Here's how we solve the problem:</a:t>
            </a:r>
          </a:p>
        </p:txBody>
      </p:sp>
      <p:graphicFrame>
        <p:nvGraphicFramePr>
          <p:cNvPr id="5" name="Content Placeholder 2">
            <a:extLst>
              <a:ext uri="{FF2B5EF4-FFF2-40B4-BE49-F238E27FC236}">
                <a16:creationId xmlns:a16="http://schemas.microsoft.com/office/drawing/2014/main" id="{09C17177-B443-74FC-95A2-5D49E900B9D8}"/>
              </a:ext>
            </a:extLst>
          </p:cNvPr>
          <p:cNvGraphicFramePr>
            <a:graphicFrameLocks/>
          </p:cNvGraphicFramePr>
          <p:nvPr>
            <p:extLst>
              <p:ext uri="{D42A27DB-BD31-4B8C-83A1-F6EECF244321}">
                <p14:modId xmlns:p14="http://schemas.microsoft.com/office/powerpoint/2010/main" val="1474000861"/>
              </p:ext>
            </p:extLst>
          </p:nvPr>
        </p:nvGraphicFramePr>
        <p:xfrm>
          <a:off x="1450975" y="3130062"/>
          <a:ext cx="9604375" cy="292466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159121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0A2DADDB-7073-4AA8-66E1-F711D1974D91}"/>
              </a:ext>
            </a:extLst>
          </p:cNvPr>
          <p:cNvGraphicFramePr>
            <a:graphicFrameLocks noChangeAspect="1"/>
          </p:cNvGraphicFramePr>
          <p:nvPr>
            <p:custDataLst>
              <p:tags r:id="rId1"/>
            </p:custDataLst>
            <p:extLst>
              <p:ext uri="{D42A27DB-BD31-4B8C-83A1-F6EECF244321}">
                <p14:modId xmlns:p14="http://schemas.microsoft.com/office/powerpoint/2010/main" val="28089086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useBgFill="1">
        <p:nvSpPr>
          <p:cNvPr id="54" name="Rectangle 53">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A4C3B3-7DF0-369A-B671-94D54245E1B0}"/>
              </a:ext>
            </a:extLst>
          </p:cNvPr>
          <p:cNvSpPr>
            <a:spLocks noGrp="1"/>
          </p:cNvSpPr>
          <p:nvPr>
            <p:ph type="title"/>
          </p:nvPr>
        </p:nvSpPr>
        <p:spPr>
          <a:xfrm>
            <a:off x="1451579" y="804519"/>
            <a:ext cx="9603275" cy="1049235"/>
          </a:xfrm>
        </p:spPr>
        <p:txBody>
          <a:bodyPr vert="horz">
            <a:normAutofit/>
          </a:bodyPr>
          <a:lstStyle/>
          <a:p>
            <a:r>
              <a:rPr lang="en-US"/>
              <a:t>SOLUTION</a:t>
            </a:r>
          </a:p>
        </p:txBody>
      </p:sp>
      <p:cxnSp>
        <p:nvCxnSpPr>
          <p:cNvPr id="56" name="Straight Connector 55">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8" name="Rectangle 57">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5" name="Content Placeholder 2">
            <a:extLst>
              <a:ext uri="{FF2B5EF4-FFF2-40B4-BE49-F238E27FC236}">
                <a16:creationId xmlns:a16="http://schemas.microsoft.com/office/drawing/2014/main" id="{6D49596A-A925-35B2-EDDA-925F2C18DB82}"/>
              </a:ext>
            </a:extLst>
          </p:cNvPr>
          <p:cNvGraphicFramePr>
            <a:graphicFrameLocks noGrp="1"/>
          </p:cNvGraphicFramePr>
          <p:nvPr>
            <p:ph idx="1"/>
            <p:extLst>
              <p:ext uri="{D42A27DB-BD31-4B8C-83A1-F6EECF244321}">
                <p14:modId xmlns:p14="http://schemas.microsoft.com/office/powerpoint/2010/main" val="272497311"/>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4391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A5F3C4-5F55-C577-1F6B-92B518D2F519}"/>
              </a:ext>
            </a:extLst>
          </p:cNvPr>
          <p:cNvSpPr>
            <a:spLocks noGrp="1"/>
          </p:cNvSpPr>
          <p:nvPr>
            <p:ph type="title"/>
          </p:nvPr>
        </p:nvSpPr>
        <p:spPr>
          <a:xfrm>
            <a:off x="1451579" y="804519"/>
            <a:ext cx="9603275" cy="1049235"/>
          </a:xfrm>
        </p:spPr>
        <p:txBody>
          <a:bodyPr>
            <a:normAutofit/>
          </a:bodyPr>
          <a:lstStyle/>
          <a:p>
            <a:r>
              <a:rPr lang="en-US">
                <a:latin typeface="Times New Roman"/>
                <a:ea typeface="+mj-lt"/>
                <a:cs typeface="+mj-lt"/>
              </a:rPr>
              <a:t>Style guide : Color theme with design specifications</a:t>
            </a:r>
            <a:endParaRPr lang="en-US">
              <a:latin typeface="Times New Roman"/>
              <a:cs typeface="Times New Roman"/>
            </a:endParaRPr>
          </a:p>
          <a:p>
            <a:endParaRPr lang="en-US">
              <a:latin typeface="Times New Roman"/>
              <a:cs typeface="Times New Roman"/>
            </a:endParaRPr>
          </a:p>
        </p:txBody>
      </p:sp>
      <p:cxnSp>
        <p:nvCxnSpPr>
          <p:cNvPr id="11" name="Straight Connector 10">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5" name="Content Placeholder 2">
            <a:extLst>
              <a:ext uri="{FF2B5EF4-FFF2-40B4-BE49-F238E27FC236}">
                <a16:creationId xmlns:a16="http://schemas.microsoft.com/office/drawing/2014/main" id="{10D2B75A-FA2C-65B1-27C9-857A9303EC0E}"/>
              </a:ext>
            </a:extLst>
          </p:cNvPr>
          <p:cNvGraphicFramePr>
            <a:graphicFrameLocks noGrp="1"/>
          </p:cNvGraphicFramePr>
          <p:nvPr>
            <p:ph idx="1"/>
            <p:extLst>
              <p:ext uri="{D42A27DB-BD31-4B8C-83A1-F6EECF244321}">
                <p14:modId xmlns:p14="http://schemas.microsoft.com/office/powerpoint/2010/main" val="3587574859"/>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9897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B690A-8112-1E4C-900B-B6305CD4B36B}"/>
              </a:ext>
            </a:extLst>
          </p:cNvPr>
          <p:cNvSpPr>
            <a:spLocks noGrp="1"/>
          </p:cNvSpPr>
          <p:nvPr>
            <p:ph type="title"/>
          </p:nvPr>
        </p:nvSpPr>
        <p:spPr/>
        <p:txBody>
          <a:bodyPr/>
          <a:lstStyle/>
          <a:p>
            <a:r>
              <a:rPr lang="en-US">
                <a:latin typeface="Times New Roman"/>
                <a:ea typeface="+mj-lt"/>
                <a:cs typeface="+mj-lt"/>
              </a:rPr>
              <a:t>Product Objectives</a:t>
            </a:r>
            <a:endParaRPr lang="en-US">
              <a:latin typeface="Times New Roman"/>
              <a:cs typeface="Times New Roman"/>
            </a:endParaRPr>
          </a:p>
          <a:p>
            <a:endParaRPr lang="en-US">
              <a:latin typeface="Times New Roman"/>
              <a:cs typeface="Times New Roman"/>
            </a:endParaRPr>
          </a:p>
        </p:txBody>
      </p:sp>
      <p:sp>
        <p:nvSpPr>
          <p:cNvPr id="3" name="Content Placeholder 2">
            <a:extLst>
              <a:ext uri="{FF2B5EF4-FFF2-40B4-BE49-F238E27FC236}">
                <a16:creationId xmlns:a16="http://schemas.microsoft.com/office/drawing/2014/main" id="{114C8E75-7D3C-A284-76F8-A07FFA355862}"/>
              </a:ext>
            </a:extLst>
          </p:cNvPr>
          <p:cNvSpPr>
            <a:spLocks noGrp="1"/>
          </p:cNvSpPr>
          <p:nvPr>
            <p:ph idx="1"/>
          </p:nvPr>
        </p:nvSpPr>
        <p:spPr/>
        <p:txBody>
          <a:bodyPr vert="horz" lIns="91440" tIns="45720" rIns="91440" bIns="45720" rtlCol="0" anchor="t">
            <a:noAutofit/>
          </a:bodyPr>
          <a:lstStyle/>
          <a:p>
            <a:pPr marL="0" indent="0">
              <a:buNone/>
            </a:pPr>
            <a:r>
              <a:rPr lang="en-US" sz="1600">
                <a:solidFill>
                  <a:srgbClr val="0D0D0D"/>
                </a:solidFill>
                <a:latin typeface="Times New Roman"/>
                <a:ea typeface="+mn-lt"/>
                <a:cs typeface="+mn-lt"/>
              </a:rPr>
              <a:t>At Coin Nexus, our product objectives are aligned with our mission to simplify the cryptocurrency trading and investment process, making it accessible and beneficial for a broad audience. Our goals are designed to address user needs, drive growth, and foster a secure and dynamic cryptocurrency ecosystem.</a:t>
            </a:r>
            <a:endParaRPr lang="en-US" sz="1600">
              <a:latin typeface="Times New Roman"/>
              <a:cs typeface="Times New Roman"/>
            </a:endParaRPr>
          </a:p>
          <a:p>
            <a:pPr marL="0" indent="0">
              <a:buNone/>
            </a:pPr>
            <a:r>
              <a:rPr lang="en-US" sz="1600" b="1">
                <a:latin typeface="Times New Roman"/>
                <a:ea typeface="+mn-lt"/>
                <a:cs typeface="+mn-lt"/>
              </a:rPr>
              <a:t>Key Objectives:</a:t>
            </a:r>
            <a:endParaRPr lang="en-US" sz="1600">
              <a:latin typeface="Times New Roman"/>
              <a:cs typeface="Times New Roman"/>
            </a:endParaRPr>
          </a:p>
          <a:p>
            <a:r>
              <a:rPr lang="en-US" sz="1600" b="1">
                <a:latin typeface="Times New Roman"/>
                <a:ea typeface="+mn-lt"/>
                <a:cs typeface="+mn-lt"/>
              </a:rPr>
              <a:t>Enhance User Experience:</a:t>
            </a:r>
            <a:endParaRPr lang="en-US" sz="1600">
              <a:latin typeface="Times New Roman"/>
              <a:cs typeface="Times New Roman"/>
            </a:endParaRPr>
          </a:p>
          <a:p>
            <a:pPr marL="457200" lvl="1" indent="0">
              <a:buNone/>
            </a:pPr>
            <a:r>
              <a:rPr lang="en-US" sz="1600">
                <a:solidFill>
                  <a:srgbClr val="0D0D0D"/>
                </a:solidFill>
                <a:latin typeface="Times New Roman"/>
                <a:ea typeface="+mn-lt"/>
                <a:cs typeface="+mn-lt"/>
              </a:rPr>
              <a:t>To provide a seamless, intuitive interface that reduces the complexity of cryptocurrency transactions for users of all experience levels.</a:t>
            </a:r>
            <a:endParaRPr lang="en-US" sz="1600">
              <a:latin typeface="Times New Roman"/>
              <a:cs typeface="Times New Roman"/>
            </a:endParaRPr>
          </a:p>
          <a:p>
            <a:r>
              <a:rPr lang="en-US" sz="1600" b="1">
                <a:latin typeface="Times New Roman"/>
                <a:ea typeface="+mn-lt"/>
                <a:cs typeface="+mn-lt"/>
              </a:rPr>
              <a:t>Ensure Security and Trust:</a:t>
            </a:r>
            <a:endParaRPr lang="en-US" sz="1600">
              <a:latin typeface="Times New Roman"/>
              <a:cs typeface="Times New Roman"/>
            </a:endParaRPr>
          </a:p>
          <a:p>
            <a:pPr marL="457200" lvl="1" indent="0">
              <a:buNone/>
            </a:pPr>
            <a:r>
              <a:rPr lang="en-US" sz="1600">
                <a:solidFill>
                  <a:srgbClr val="0D0D0D"/>
                </a:solidFill>
                <a:latin typeface="Times New Roman"/>
                <a:ea typeface="+mn-lt"/>
                <a:cs typeface="+mn-lt"/>
              </a:rPr>
              <a:t>To implement top-tier security measures that protect user data and funds, building a platform users can trust with their investments.</a:t>
            </a:r>
            <a:endParaRPr lang="en-US" sz="1600">
              <a:latin typeface="Times New Roman"/>
              <a:cs typeface="Times New Roman"/>
            </a:endParaRPr>
          </a:p>
          <a:p>
            <a:pPr lvl="1"/>
            <a:endParaRPr lang="en-US" sz="1600">
              <a:latin typeface="Times New Roman"/>
              <a:cs typeface="Times New Roman"/>
            </a:endParaRPr>
          </a:p>
        </p:txBody>
      </p:sp>
    </p:spTree>
    <p:extLst>
      <p:ext uri="{BB962C8B-B14F-4D97-AF65-F5344CB8AC3E}">
        <p14:creationId xmlns:p14="http://schemas.microsoft.com/office/powerpoint/2010/main" val="4006066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80DE1-EB69-A979-D516-00FFC3A44F2B}"/>
              </a:ext>
            </a:extLst>
          </p:cNvPr>
          <p:cNvSpPr>
            <a:spLocks noGrp="1"/>
          </p:cNvSpPr>
          <p:nvPr>
            <p:ph type="title"/>
          </p:nvPr>
        </p:nvSpPr>
        <p:spPr/>
        <p:txBody>
          <a:bodyPr/>
          <a:lstStyle/>
          <a:p>
            <a:r>
              <a:rPr lang="en-US">
                <a:latin typeface="Times New Roman"/>
                <a:cs typeface="Times New Roman"/>
              </a:rPr>
              <a:t>PRODUCT OBJECTIVES</a:t>
            </a:r>
          </a:p>
          <a:p>
            <a:endParaRPr lang="en-US">
              <a:latin typeface="Times New Roman"/>
              <a:cs typeface="Times New Roman"/>
            </a:endParaRPr>
          </a:p>
          <a:p>
            <a:endParaRPr lang="en-US"/>
          </a:p>
        </p:txBody>
      </p:sp>
      <p:sp>
        <p:nvSpPr>
          <p:cNvPr id="3" name="Content Placeholder 2">
            <a:extLst>
              <a:ext uri="{FF2B5EF4-FFF2-40B4-BE49-F238E27FC236}">
                <a16:creationId xmlns:a16="http://schemas.microsoft.com/office/drawing/2014/main" id="{5933F69D-7349-3AFA-0D72-94BD11234DA5}"/>
              </a:ext>
            </a:extLst>
          </p:cNvPr>
          <p:cNvSpPr>
            <a:spLocks noGrp="1"/>
          </p:cNvSpPr>
          <p:nvPr>
            <p:ph idx="1"/>
          </p:nvPr>
        </p:nvSpPr>
        <p:spPr/>
        <p:txBody>
          <a:bodyPr vert="horz" lIns="91440" tIns="45720" rIns="91440" bIns="45720" rtlCol="0" anchor="t">
            <a:noAutofit/>
          </a:bodyPr>
          <a:lstStyle/>
          <a:p>
            <a:r>
              <a:rPr lang="en-US" sz="1600" b="1" dirty="0">
                <a:latin typeface="Times New Roman"/>
                <a:cs typeface="Arial"/>
              </a:rPr>
              <a:t>Drive User Engagement and Growth:</a:t>
            </a:r>
            <a:endParaRPr lang="en-US" sz="1600" dirty="0">
              <a:latin typeface="Times New Roman"/>
              <a:cs typeface="Arial"/>
            </a:endParaRPr>
          </a:p>
          <a:p>
            <a:pPr marL="457200" lvl="1" indent="0">
              <a:buNone/>
            </a:pPr>
            <a:r>
              <a:rPr lang="en-US" sz="1600" dirty="0">
                <a:solidFill>
                  <a:srgbClr val="0D0D0D"/>
                </a:solidFill>
                <a:latin typeface="Times New Roman"/>
                <a:cs typeface="Arial"/>
              </a:rPr>
              <a:t>To create engaging, informative content and tools that attract new users and retain existing ones, encouraging active participation in the cryptocurrency market.</a:t>
            </a:r>
            <a:endParaRPr lang="en-US" sz="1600" dirty="0">
              <a:latin typeface="Times New Roman"/>
              <a:cs typeface="Arial"/>
            </a:endParaRPr>
          </a:p>
          <a:p>
            <a:r>
              <a:rPr lang="en-US" sz="1600" b="1" dirty="0">
                <a:latin typeface="Times New Roman"/>
                <a:cs typeface="Arial"/>
              </a:rPr>
              <a:t>Offer Comprehensive Market Insights:</a:t>
            </a:r>
            <a:endParaRPr lang="en-US" sz="1600" dirty="0">
              <a:latin typeface="Times New Roman"/>
              <a:cs typeface="Arial"/>
            </a:endParaRPr>
          </a:p>
          <a:p>
            <a:pPr marL="457200" lvl="1" indent="0">
              <a:buNone/>
            </a:pPr>
            <a:r>
              <a:rPr lang="en-US" sz="1600" dirty="0">
                <a:solidFill>
                  <a:srgbClr val="0D0D0D"/>
                </a:solidFill>
                <a:latin typeface="Times New Roman"/>
                <a:cs typeface="Arial"/>
              </a:rPr>
              <a:t>To deliver real-time data and analytics, enabling users to make informed decisions based on market trends and performance indicators.</a:t>
            </a:r>
            <a:endParaRPr lang="en-US" sz="1600" dirty="0">
              <a:latin typeface="Times New Roman"/>
              <a:cs typeface="Arial"/>
            </a:endParaRPr>
          </a:p>
          <a:p>
            <a:r>
              <a:rPr lang="en-US" sz="1600" b="1" dirty="0">
                <a:latin typeface="Times New Roman"/>
                <a:cs typeface="Arial"/>
              </a:rPr>
              <a:t>Innovate Continuously:</a:t>
            </a:r>
            <a:endParaRPr lang="en-US" sz="1600" dirty="0">
              <a:latin typeface="Times New Roman"/>
              <a:cs typeface="Arial"/>
            </a:endParaRPr>
          </a:p>
          <a:p>
            <a:pPr marL="457200" lvl="1" indent="0">
              <a:buNone/>
            </a:pPr>
            <a:r>
              <a:rPr lang="en-US" sz="1600" dirty="0">
                <a:solidFill>
                  <a:srgbClr val="0D0D0D"/>
                </a:solidFill>
                <a:latin typeface="Times New Roman"/>
                <a:cs typeface="Arial"/>
              </a:rPr>
              <a:t>To stay at the forefront of technology, constantly updating and refining our platform to incorporate new features and capabilities that meet evolving market and user needs.</a:t>
            </a:r>
            <a:endParaRPr lang="en-US" sz="1600" dirty="0">
              <a:latin typeface="Times New Roman"/>
              <a:cs typeface="Arial"/>
            </a:endParaRPr>
          </a:p>
          <a:p>
            <a:endParaRPr lang="en-US" sz="1600" dirty="0">
              <a:latin typeface="Times New Roman"/>
              <a:cs typeface="Arial"/>
            </a:endParaRPr>
          </a:p>
          <a:p>
            <a:endParaRPr lang="en-US" sz="1600" dirty="0">
              <a:latin typeface="Times New Roman"/>
              <a:cs typeface="Times New Roman"/>
            </a:endParaRPr>
          </a:p>
        </p:txBody>
      </p:sp>
    </p:spTree>
    <p:extLst>
      <p:ext uri="{BB962C8B-B14F-4D97-AF65-F5344CB8AC3E}">
        <p14:creationId xmlns:p14="http://schemas.microsoft.com/office/powerpoint/2010/main" val="155017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34C7782-7870-4278-DE4C-560DD59F1CFF}"/>
              </a:ext>
            </a:extLst>
          </p:cNvPr>
          <p:cNvGraphicFramePr>
            <a:graphicFrameLocks noChangeAspect="1"/>
          </p:cNvGraphicFramePr>
          <p:nvPr>
            <p:custDataLst>
              <p:tags r:id="rId1"/>
            </p:custDataLst>
            <p:extLst>
              <p:ext uri="{D42A27DB-BD31-4B8C-83A1-F6EECF244321}">
                <p14:modId xmlns:p14="http://schemas.microsoft.com/office/powerpoint/2010/main" val="6461015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useBgFill="1">
        <p:nvSpPr>
          <p:cNvPr id="8" name="Rectangle 7">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Rectangle 11">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1" y="638508"/>
            <a:ext cx="10905339"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204" y="865667"/>
            <a:ext cx="10451592"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796" y="1030259"/>
            <a:ext cx="10122408" cy="4059936"/>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466A2A-79D5-2F6B-C01D-E0A800AB15A8}"/>
              </a:ext>
            </a:extLst>
          </p:cNvPr>
          <p:cNvSpPr>
            <a:spLocks noGrp="1"/>
          </p:cNvSpPr>
          <p:nvPr>
            <p:ph type="title"/>
          </p:nvPr>
        </p:nvSpPr>
        <p:spPr>
          <a:xfrm>
            <a:off x="1451579" y="1376053"/>
            <a:ext cx="9405891" cy="1002990"/>
          </a:xfrm>
        </p:spPr>
        <p:txBody>
          <a:bodyPr vert="horz" anchor="ctr">
            <a:normAutofit/>
          </a:bodyPr>
          <a:lstStyle/>
          <a:p>
            <a:r>
              <a:rPr lang="en-US">
                <a:solidFill>
                  <a:srgbClr val="FFFFFF"/>
                </a:solidFill>
                <a:latin typeface="Times New Roman"/>
                <a:ea typeface="+mj-lt"/>
                <a:cs typeface="+mj-lt"/>
              </a:rPr>
              <a:t>Target Audience</a:t>
            </a:r>
            <a:endParaRPr lang="en-US">
              <a:solidFill>
                <a:srgbClr val="FFFFFF"/>
              </a:solidFill>
              <a:latin typeface="Times New Roman"/>
              <a:cs typeface="Times New Roman"/>
            </a:endParaRPr>
          </a:p>
          <a:p>
            <a:endParaRPr lang="en-US">
              <a:solidFill>
                <a:srgbClr val="FFFFFF"/>
              </a:solidFill>
              <a:latin typeface="Times New Roman"/>
              <a:cs typeface="Times New Roman"/>
            </a:endParaRPr>
          </a:p>
        </p:txBody>
      </p:sp>
      <p:sp>
        <p:nvSpPr>
          <p:cNvPr id="3" name="Content Placeholder 2">
            <a:extLst>
              <a:ext uri="{FF2B5EF4-FFF2-40B4-BE49-F238E27FC236}">
                <a16:creationId xmlns:a16="http://schemas.microsoft.com/office/drawing/2014/main" id="{37EA76DA-C418-E3E2-A968-B52C29D57580}"/>
              </a:ext>
            </a:extLst>
          </p:cNvPr>
          <p:cNvSpPr>
            <a:spLocks noGrp="1"/>
          </p:cNvSpPr>
          <p:nvPr>
            <p:ph idx="1"/>
          </p:nvPr>
        </p:nvSpPr>
        <p:spPr>
          <a:xfrm>
            <a:off x="1451579" y="2464991"/>
            <a:ext cx="9405891" cy="2403571"/>
          </a:xfrm>
        </p:spPr>
        <p:txBody>
          <a:bodyPr vert="horz" lIns="91440" tIns="45720" rIns="91440" bIns="45720" rtlCol="0">
            <a:normAutofit fontScale="92500" lnSpcReduction="10000"/>
          </a:bodyPr>
          <a:lstStyle/>
          <a:p>
            <a:pPr>
              <a:lnSpc>
                <a:spcPct val="110000"/>
              </a:lnSpc>
            </a:pPr>
            <a:r>
              <a:rPr lang="en-US" sz="1400" b="1" dirty="0">
                <a:solidFill>
                  <a:srgbClr val="FFFFFF"/>
                </a:solidFill>
                <a:latin typeface="Times New Roman"/>
                <a:ea typeface="+mn-lt"/>
                <a:cs typeface="+mn-lt"/>
              </a:rPr>
              <a:t>Cryptocurrency Enthusiasts: </a:t>
            </a:r>
            <a:r>
              <a:rPr lang="en-US" sz="1400" dirty="0">
                <a:solidFill>
                  <a:srgbClr val="FFFFFF"/>
                </a:solidFill>
                <a:latin typeface="Times New Roman"/>
                <a:ea typeface="+mn-lt"/>
                <a:cs typeface="+mn-lt"/>
              </a:rPr>
              <a:t>Individuals with a passion for cryptocurrency trends</a:t>
            </a:r>
            <a:endParaRPr lang="en-US" sz="1400" dirty="0">
              <a:solidFill>
                <a:srgbClr val="FFFFFF"/>
              </a:solidFill>
              <a:latin typeface="Times New Roman"/>
              <a:ea typeface="+mn-lt"/>
              <a:cs typeface="Times New Roman"/>
            </a:endParaRPr>
          </a:p>
          <a:p>
            <a:pPr>
              <a:lnSpc>
                <a:spcPct val="110000"/>
              </a:lnSpc>
            </a:pPr>
            <a:r>
              <a:rPr lang="en-US" sz="1400" b="1" dirty="0">
                <a:solidFill>
                  <a:srgbClr val="FFFFFF"/>
                </a:solidFill>
                <a:latin typeface="Times New Roman"/>
                <a:ea typeface="+mn-lt"/>
                <a:cs typeface="+mn-lt"/>
              </a:rPr>
              <a:t>Novice Investors: </a:t>
            </a:r>
            <a:r>
              <a:rPr lang="en-US" sz="1400" dirty="0">
                <a:solidFill>
                  <a:srgbClr val="FFFFFF"/>
                </a:solidFill>
                <a:latin typeface="Times New Roman"/>
                <a:ea typeface="+mn-lt"/>
                <a:cs typeface="+mn-lt"/>
              </a:rPr>
              <a:t>Young adults and professionals, particularly those aged 18-35, new to cryptocurrency and looking for an easy-to-navigate platform to start their investment journey</a:t>
            </a:r>
            <a:endParaRPr lang="en-US" sz="1400" dirty="0">
              <a:solidFill>
                <a:srgbClr val="FFFFFF"/>
              </a:solidFill>
              <a:latin typeface="Times New Roman"/>
              <a:cs typeface="Times New Roman"/>
            </a:endParaRPr>
          </a:p>
          <a:p>
            <a:pPr>
              <a:lnSpc>
                <a:spcPct val="110000"/>
              </a:lnSpc>
            </a:pPr>
            <a:r>
              <a:rPr lang="en-US" sz="1400" b="1" dirty="0">
                <a:solidFill>
                  <a:srgbClr val="FFFFFF"/>
                </a:solidFill>
                <a:latin typeface="Times New Roman"/>
                <a:ea typeface="+mn-lt"/>
                <a:cs typeface="+mn-lt"/>
              </a:rPr>
              <a:t>Experienced Traders: </a:t>
            </a:r>
            <a:r>
              <a:rPr lang="en-US" sz="1400" dirty="0">
                <a:solidFill>
                  <a:srgbClr val="FFFFFF"/>
                </a:solidFill>
                <a:latin typeface="Times New Roman"/>
                <a:ea typeface="+mn-lt"/>
                <a:cs typeface="+mn-lt"/>
              </a:rPr>
              <a:t>Adults who are seasoned traders looking for a platform with advanced tools and analytics to enhance their trading decisions</a:t>
            </a:r>
            <a:endParaRPr lang="en-US" sz="1400" dirty="0">
              <a:solidFill>
                <a:srgbClr val="FFFFFF"/>
              </a:solidFill>
              <a:latin typeface="Times New Roman"/>
              <a:cs typeface="Times New Roman"/>
            </a:endParaRPr>
          </a:p>
          <a:p>
            <a:pPr>
              <a:lnSpc>
                <a:spcPct val="110000"/>
              </a:lnSpc>
            </a:pPr>
            <a:r>
              <a:rPr lang="en-US" sz="1400" b="1" dirty="0">
                <a:solidFill>
                  <a:srgbClr val="FFFFFF"/>
                </a:solidFill>
                <a:latin typeface="Times New Roman"/>
                <a:ea typeface="+mn-lt"/>
                <a:cs typeface="+mn-lt"/>
              </a:rPr>
              <a:t>Tech-Savvy Millennials and Gen Z: </a:t>
            </a:r>
            <a:r>
              <a:rPr lang="en-US" sz="1400" dirty="0">
                <a:solidFill>
                  <a:srgbClr val="FFFFFF"/>
                </a:solidFill>
                <a:latin typeface="Times New Roman"/>
                <a:ea typeface="+mn-lt"/>
                <a:cs typeface="+mn-lt"/>
              </a:rPr>
              <a:t>Digitally native individuals, especially those aged 18-30, attracted to innovative financial technologies and interested in cryptocurrency as part of their investment portfolio</a:t>
            </a:r>
            <a:endParaRPr lang="en-US" sz="1400" dirty="0">
              <a:solidFill>
                <a:srgbClr val="FFFFFF"/>
              </a:solidFill>
              <a:latin typeface="Times New Roman"/>
              <a:cs typeface="Times New Roman"/>
            </a:endParaRPr>
          </a:p>
          <a:p>
            <a:pPr>
              <a:lnSpc>
                <a:spcPct val="110000"/>
              </a:lnSpc>
            </a:pPr>
            <a:r>
              <a:rPr lang="en-US" sz="1400" b="1" dirty="0">
                <a:solidFill>
                  <a:srgbClr val="FFFFFF"/>
                </a:solidFill>
                <a:latin typeface="Times New Roman"/>
                <a:ea typeface="+mn-lt"/>
                <a:cs typeface="+mn-lt"/>
              </a:rPr>
              <a:t>Financial Analysts: </a:t>
            </a:r>
            <a:r>
              <a:rPr lang="en-US" sz="1400" dirty="0">
                <a:solidFill>
                  <a:srgbClr val="FFFFFF"/>
                </a:solidFill>
                <a:latin typeface="Times New Roman"/>
                <a:ea typeface="+mn-lt"/>
                <a:cs typeface="+mn-lt"/>
              </a:rPr>
              <a:t>Professionals interested in deep market insights and analytics for reporting, advising, or personal investment decisions</a:t>
            </a:r>
            <a:endParaRPr lang="en-US" sz="1400" dirty="0">
              <a:solidFill>
                <a:srgbClr val="FFFFFF"/>
              </a:solidFill>
              <a:latin typeface="Times New Roman"/>
              <a:cs typeface="Times New Roman"/>
            </a:endParaRPr>
          </a:p>
          <a:p>
            <a:pPr marL="0" indent="0">
              <a:lnSpc>
                <a:spcPct val="110000"/>
              </a:lnSpc>
              <a:buNone/>
            </a:pPr>
            <a:endParaRPr lang="en-US" sz="1100" dirty="0">
              <a:solidFill>
                <a:srgbClr val="FFFFFF"/>
              </a:solidFill>
              <a:latin typeface="Times New Roman"/>
              <a:cs typeface="Times New Roman"/>
            </a:endParaRPr>
          </a:p>
        </p:txBody>
      </p:sp>
      <p:pic>
        <p:nvPicPr>
          <p:cNvPr id="18" name="Picture 17">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6" name="TextBox 5">
            <a:extLst>
              <a:ext uri="{FF2B5EF4-FFF2-40B4-BE49-F238E27FC236}">
                <a16:creationId xmlns:a16="http://schemas.microsoft.com/office/drawing/2014/main" id="{E7652DF5-99CF-7A58-C2A4-57045AECDD5C}"/>
              </a:ext>
            </a:extLst>
          </p:cNvPr>
          <p:cNvSpPr txBox="1"/>
          <p:nvPr/>
        </p:nvSpPr>
        <p:spPr>
          <a:xfrm>
            <a:off x="6012873" y="53340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155746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683</TotalTime>
  <Words>3815</Words>
  <Application>Microsoft Macintosh PowerPoint</Application>
  <PresentationFormat>Widescreen</PresentationFormat>
  <Paragraphs>248</Paragraphs>
  <Slides>37</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4" baseType="lpstr">
      <vt:lpstr>Arial</vt:lpstr>
      <vt:lpstr>Calibri</vt:lpstr>
      <vt:lpstr>Gill Sans MT</vt:lpstr>
      <vt:lpstr>Söhne</vt:lpstr>
      <vt:lpstr>Times New Roman</vt:lpstr>
      <vt:lpstr>Gallery</vt:lpstr>
      <vt:lpstr>think-cell Slide</vt:lpstr>
      <vt:lpstr>MIDTerm presentation on  Coin Nexus</vt:lpstr>
      <vt:lpstr>Overview </vt:lpstr>
      <vt:lpstr>Problem Statement</vt:lpstr>
      <vt:lpstr>SOLUTION</vt:lpstr>
      <vt:lpstr>SOLUTION</vt:lpstr>
      <vt:lpstr>Style guide : Color theme with design specifications </vt:lpstr>
      <vt:lpstr>Product Objectives </vt:lpstr>
      <vt:lpstr>PRODUCT OBJECTIVES  </vt:lpstr>
      <vt:lpstr>Target Audience </vt:lpstr>
      <vt:lpstr>User Needs </vt:lpstr>
      <vt:lpstr>USER NEEDS  </vt:lpstr>
      <vt:lpstr>ONBOARDING</vt:lpstr>
      <vt:lpstr>Here's why onboarding is necessary</vt:lpstr>
      <vt:lpstr>Onboarding Page 1: Register   </vt:lpstr>
      <vt:lpstr>Onboarding Page 2: Login To Dashboard </vt:lpstr>
      <vt:lpstr>Onboarding Page 3: UPDATE PROFILE </vt:lpstr>
      <vt:lpstr>USE CASES</vt:lpstr>
      <vt:lpstr>heavyweight USE CASE  </vt:lpstr>
      <vt:lpstr>MIDDLEWEIGHT Use cases </vt:lpstr>
      <vt:lpstr>Persona 1: Novice Investor - Emma </vt:lpstr>
      <vt:lpstr>PERSONA 1: NOVICE INVESTOR - EMMA  </vt:lpstr>
      <vt:lpstr>Persona 2: Experienced Trader Seeking Efficiency - Alex </vt:lpstr>
      <vt:lpstr>PERSONA 2: EXPERIENCED TRADER SEEKING EFFICIENCY - ALEX  </vt:lpstr>
      <vt:lpstr>SWOT ANALYSIS</vt:lpstr>
      <vt:lpstr>STRENGTHS</vt:lpstr>
      <vt:lpstr>WEAKNESS</vt:lpstr>
      <vt:lpstr>OPPORTUNITIES</vt:lpstr>
      <vt:lpstr>THREATS</vt:lpstr>
      <vt:lpstr>USER JOURNEY MAP</vt:lpstr>
      <vt:lpstr>User Journey Map for Coin Nexus </vt:lpstr>
      <vt:lpstr>USER JOURNEY MAP FOR COIN NEXUS  </vt:lpstr>
      <vt:lpstr>USER JOURNEY MAP FOR COIN NEXUS  </vt:lpstr>
      <vt:lpstr>USER JOURNEY MAP FOR COIN NEXUS  </vt:lpstr>
      <vt:lpstr>COMPETITIVE ANALYSIS</vt:lpstr>
      <vt:lpstr>COMPETITIVE ANALYSIS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Karan Srinivas</dc:creator>
  <cp:lastModifiedBy>Uttkarsh Bharadia</cp:lastModifiedBy>
  <cp:revision>11</cp:revision>
  <dcterms:created xsi:type="dcterms:W3CDTF">2024-02-25T19:32:06Z</dcterms:created>
  <dcterms:modified xsi:type="dcterms:W3CDTF">2024-02-26T21:52:47Z</dcterms:modified>
</cp:coreProperties>
</file>